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9" r:id="rId1"/>
  </p:sldMasterIdLst>
  <p:notesMasterIdLst>
    <p:notesMasterId r:id="rId22"/>
  </p:notesMasterIdLst>
  <p:sldIdLst>
    <p:sldId id="256" r:id="rId2"/>
    <p:sldId id="257" r:id="rId3"/>
    <p:sldId id="259" r:id="rId4"/>
    <p:sldId id="261" r:id="rId5"/>
    <p:sldId id="262" r:id="rId6"/>
    <p:sldId id="263" r:id="rId7"/>
    <p:sldId id="264" r:id="rId8"/>
    <p:sldId id="265" r:id="rId9"/>
    <p:sldId id="266" r:id="rId10"/>
    <p:sldId id="268" r:id="rId11"/>
    <p:sldId id="270" r:id="rId12"/>
    <p:sldId id="272" r:id="rId13"/>
    <p:sldId id="273" r:id="rId14"/>
    <p:sldId id="278" r:id="rId15"/>
    <p:sldId id="279" r:id="rId16"/>
    <p:sldId id="282" r:id="rId17"/>
    <p:sldId id="283" r:id="rId18"/>
    <p:sldId id="288" r:id="rId19"/>
    <p:sldId id="297" r:id="rId20"/>
    <p:sldId id="29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6"/>
  </p:normalViewPr>
  <p:slideViewPr>
    <p:cSldViewPr snapToGrid="0">
      <p:cViewPr varScale="1">
        <p:scale>
          <a:sx n="102" d="100"/>
          <a:sy n="102" d="100"/>
        </p:scale>
        <p:origin x="1384" y="184"/>
      </p:cViewPr>
      <p:guideLst/>
    </p:cSldViewPr>
  </p:slideViewPr>
  <p:notesTextViewPr>
    <p:cViewPr>
      <p:scale>
        <a:sx n="3" d="2"/>
        <a:sy n="3" d="2"/>
      </p:scale>
      <p:origin x="0" y="0"/>
    </p:cViewPr>
  </p:notesTextViewPr>
  <p:sorterViewPr>
    <p:cViewPr>
      <p:scale>
        <a:sx n="100" d="100"/>
        <a:sy n="100" d="100"/>
      </p:scale>
      <p:origin x="0" y="-28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chemeClr val="dk1"/>
                </a:solidFill>
                <a:latin typeface="Arial"/>
                <a:ea typeface="Arial"/>
                <a:cs typeface="Arial"/>
                <a:sym typeface="Arial"/>
              </a:defRPr>
            </a:lvl1pPr>
            <a:lvl2pPr marL="457200" marR="0" indent="0" algn="l" rtl="0">
              <a:spcBef>
                <a:spcPts val="0"/>
              </a:spcBef>
              <a:defRPr sz="1200" b="0" i="0" u="none" strike="noStrike" cap="none" baseline="0">
                <a:solidFill>
                  <a:schemeClr val="dk1"/>
                </a:solidFill>
                <a:latin typeface="Arial"/>
                <a:ea typeface="Arial"/>
                <a:cs typeface="Arial"/>
                <a:sym typeface="Arial"/>
              </a:defRPr>
            </a:lvl2pPr>
            <a:lvl3pPr marL="914400" marR="0" indent="0" algn="l" rtl="0">
              <a:spcBef>
                <a:spcPts val="0"/>
              </a:spcBef>
              <a:defRPr sz="1200" b="0" i="0" u="none" strike="noStrike" cap="none" baseline="0">
                <a:solidFill>
                  <a:schemeClr val="dk1"/>
                </a:solidFill>
                <a:latin typeface="Arial"/>
                <a:ea typeface="Arial"/>
                <a:cs typeface="Arial"/>
                <a:sym typeface="Arial"/>
              </a:defRPr>
            </a:lvl3pPr>
            <a:lvl4pPr marL="1371600" marR="0" indent="0" algn="l" rtl="0">
              <a:spcBef>
                <a:spcPts val="0"/>
              </a:spcBef>
              <a:defRPr sz="1200" b="0" i="0" u="none" strike="noStrike" cap="none" baseline="0">
                <a:solidFill>
                  <a:schemeClr val="dk1"/>
                </a:solidFill>
                <a:latin typeface="Arial"/>
                <a:ea typeface="Arial"/>
                <a:cs typeface="Arial"/>
                <a:sym typeface="Arial"/>
              </a:defRPr>
            </a:lvl4pPr>
            <a:lvl5pPr marL="1828800" marR="0" indent="0" algn="l" rtl="0">
              <a:spcBef>
                <a:spcPts val="0"/>
              </a:spcBef>
              <a:defRPr sz="1200" b="0" i="0" u="none" strike="noStrike" cap="none" baseline="0">
                <a:solidFill>
                  <a:schemeClr val="dk1"/>
                </a:solidFill>
                <a:latin typeface="Arial"/>
                <a:ea typeface="Arial"/>
                <a:cs typeface="Arial"/>
                <a:sym typeface="Arial"/>
              </a:defRPr>
            </a:lvl5pPr>
            <a:lvl6pPr marL="2286000" marR="0" indent="0" algn="l" rtl="0">
              <a:spcBef>
                <a:spcPts val="0"/>
              </a:spcBef>
              <a:defRPr sz="1200" b="0" i="0" u="none" strike="noStrike" cap="none" baseline="0">
                <a:solidFill>
                  <a:schemeClr val="dk1"/>
                </a:solidFill>
                <a:latin typeface="Arial"/>
                <a:ea typeface="Arial"/>
                <a:cs typeface="Arial"/>
                <a:sym typeface="Arial"/>
              </a:defRPr>
            </a:lvl6pPr>
            <a:lvl7pPr marL="2743200" marR="0" indent="0" algn="l" rtl="0">
              <a:spcBef>
                <a:spcPts val="0"/>
              </a:spcBef>
              <a:defRPr sz="1200" b="0" i="0" u="none" strike="noStrike" cap="none" baseline="0">
                <a:solidFill>
                  <a:schemeClr val="dk1"/>
                </a:solidFill>
                <a:latin typeface="Arial"/>
                <a:ea typeface="Arial"/>
                <a:cs typeface="Arial"/>
                <a:sym typeface="Arial"/>
              </a:defRPr>
            </a:lvl7pPr>
            <a:lvl8pPr marL="3200400" marR="0" indent="0" algn="l" rtl="0">
              <a:spcBef>
                <a:spcPts val="0"/>
              </a:spcBef>
              <a:defRPr sz="1200" b="0" i="0" u="none" strike="noStrike" cap="none" baseline="0">
                <a:solidFill>
                  <a:schemeClr val="dk1"/>
                </a:solidFill>
                <a:latin typeface="Arial"/>
                <a:ea typeface="Arial"/>
                <a:cs typeface="Arial"/>
                <a:sym typeface="Arial"/>
              </a:defRPr>
            </a:lvl8pPr>
            <a:lvl9pPr marL="3657600" marR="0" indent="0" algn="l" rtl="0">
              <a:spcBef>
                <a:spcPts val="0"/>
              </a:spcBef>
              <a:defRPr sz="1200" b="0" i="0" u="none" strike="noStrike" cap="none" baseline="0">
                <a:solidFill>
                  <a:schemeClr val="dk1"/>
                </a:solidFill>
                <a:latin typeface="Arial"/>
                <a:ea typeface="Arial"/>
                <a:cs typeface="Arial"/>
                <a:sym typeface="Arial"/>
              </a:defRPr>
            </a:lvl9pPr>
          </a:lstStyle>
          <a:p>
            <a:endParaRPr/>
          </a:p>
        </p:txBody>
      </p:sp>
    </p:spTree>
    <p:extLst>
      <p:ext uri="{BB962C8B-B14F-4D97-AF65-F5344CB8AC3E}">
        <p14:creationId xmlns:p14="http://schemas.microsoft.com/office/powerpoint/2010/main" val="379673107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3756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293" name="Shape 2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25840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07" name="Shape 3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573277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22" name="Shape 3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12380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29" name="Shape 3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59640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64" name="Shape 3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520866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71" name="Shape 3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82197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92" name="Shape 3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28989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Shape 3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399" name="Shape 3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109660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434" name="Shape 4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959028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434" name="Shape 4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22082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15" name="Shape 2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265447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Shape 48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490" name="Shape 4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30254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05630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42822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50" name="Shape 2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02340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57" name="Shape 2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96905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64" name="Shape 2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11113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71" name="Shape 2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68763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100" b="0" i="0" u="none" strike="noStrike" cap="none" baseline="0">
              <a:solidFill>
                <a:schemeClr val="dk1"/>
              </a:solidFill>
              <a:latin typeface="Arial"/>
              <a:ea typeface="Arial"/>
              <a:cs typeface="Arial"/>
              <a:sym typeface="Arial"/>
            </a:endParaRPr>
          </a:p>
        </p:txBody>
      </p:sp>
      <p:sp>
        <p:nvSpPr>
          <p:cNvPr id="279" name="Shape 2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72929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BE58B-AC3B-41A4-845B-CCAECBDE3F1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87C4AD57-9955-4F32-BC1B-2D3EF8CA3C0E}"/>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A50AFE7-97D6-4835-81D6-524B67F31E7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6B4C925-39BB-42BA-9684-EA215AFAD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FB4EE-7CDA-486A-B3FF-B62E1793C44A}"/>
              </a:ext>
            </a:extLst>
          </p:cNvPr>
          <p:cNvSpPr>
            <a:spLocks noGrp="1"/>
          </p:cNvSpPr>
          <p:nvPr>
            <p:ph type="sldNum" sz="quarter" idx="12"/>
          </p:nvPr>
        </p:nvSpPr>
        <p:spPr/>
        <p:txBody>
          <a:bodyPr/>
          <a:lstStyle/>
          <a:p>
            <a:fld id="{B7272478-6621-4D38-AB95-A1FD234E3A51}" type="slidenum">
              <a:rPr lang="en-US" smtClean="0"/>
              <a:t>‹#›</a:t>
            </a:fld>
            <a:endParaRPr lang="en-US"/>
          </a:p>
        </p:txBody>
      </p:sp>
    </p:spTree>
    <p:extLst>
      <p:ext uri="{BB962C8B-B14F-4D97-AF65-F5344CB8AC3E}">
        <p14:creationId xmlns:p14="http://schemas.microsoft.com/office/powerpoint/2010/main" val="15013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43F7-85A6-4C2D-BD1B-1C03BC166B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E7F722-106A-41BD-B987-93461B46DE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CF876-0B6E-4674-A54D-63BC4BCF01FA}"/>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2B271CF-F350-40FA-8014-1A60C39196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51BA3-1254-48B8-8493-B335E9DFBB8C}"/>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4789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51B526-3B47-4B76-A3C8-392E1A2E268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DF94B7-65C4-495E-BA98-C9F57D88AF3C}"/>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7FC257-21D7-4D0A-915B-7967F9A600A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74A1E50-98F7-43B4-ACED-502CA8FF5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11CE25-B93B-4CC1-A2DF-B38FC7EBAE44}"/>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3410963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79D4-852D-4444-ADBD-F1B4400E97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FD01BD-3E2B-4ED8-BDC4-B0BEDF87B7B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0364E-DC79-44DD-BA54-11E8062C679D}"/>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4CAE416-5AA0-446A-8466-61945C710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328075-E28A-47AF-BE42-32E278A86FD1}"/>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192878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5830E-D34A-4DE6-B6D3-B3271D8045E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5163A193-8BA9-4422-B4EB-71B455549B3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570B0A-8734-4088-8D92-EA41FCBBF54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53D25AB-7F7A-4832-9A01-406E0DCFF0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C4685-0091-4367-AC80-84945EA472ED}"/>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54662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24881-3780-424F-8768-B2F95D842E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94A133-112C-48F6-A97B-5B62F6AABA92}"/>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4C4201-82A5-469C-8C4B-9CB5AFF18AB4}"/>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7AF14DE-7F64-4244-ABE5-D858898E9F4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8F28EC6-64BD-4D68-AB6B-18EE1362A2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E18BD2-936E-4924-B810-9FBEE0A97430}"/>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4221404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FDF7D-7222-4112-84D3-8AF33A7DF55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7423EE-3B91-4221-811B-611A63BFE8B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CDF1B4BD-09D3-42D6-810A-4BEC56E33C45}"/>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8AB56C-FD93-444E-8C04-58E94C96680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A0231889-01A2-49CE-A592-B96EC6B54965}"/>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E859F6-19EE-4110-8B75-DE5151DBA5E0}"/>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F937C1FD-9C86-4A44-A8DF-2341E9577C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38AC11-A2C6-46C9-B719-E1269B584D1C}"/>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3943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7891A-8F55-4198-9CAD-395B0D0407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0A3491-C654-4BD8-A493-90572342C4E7}"/>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B31C4AC-9B3F-4512-9E41-10DFE2127E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44073D-8D2C-4448-BE34-DCC18FD61921}"/>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564317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6B7D1E-FEDA-47CC-BC8D-D502B9C2CAC3}"/>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D2E12C75-D113-43E2-A2A4-F43426DD95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EFC29F-270F-42EA-ADB4-3F2533FE883C}"/>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1723634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3923A-E1CE-40DD-9EA7-7E74F0A8569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BB5D435-FECF-42EB-9B3B-EDEE6AE5065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F8C3CB-CD13-46A3-80AF-AC0303755D3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08C5D449-A5A6-4F73-B15B-4CADBEC6E68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70D1260-A50E-465E-AA7B-30D0E19D5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74BF13-546C-4CCB-A3A7-EE725A6BB3B9}"/>
              </a:ext>
            </a:extLst>
          </p:cNvPr>
          <p:cNvSpPr>
            <a:spLocks noGrp="1"/>
          </p:cNvSpPr>
          <p:nvPr>
            <p:ph type="sldNum" sz="quarter" idx="12"/>
          </p:nvPr>
        </p:nvSpPr>
        <p:spPr/>
        <p:txBody>
          <a:bodyPr/>
          <a:lstStyle/>
          <a:p>
            <a:fld id="{B7272478-6621-4D38-AB95-A1FD234E3A51}" type="slidenum">
              <a:rPr lang="en-US" smtClean="0"/>
              <a:t>‹#›</a:t>
            </a:fld>
            <a:endParaRPr lang="en-US"/>
          </a:p>
        </p:txBody>
      </p:sp>
    </p:spTree>
    <p:extLst>
      <p:ext uri="{BB962C8B-B14F-4D97-AF65-F5344CB8AC3E}">
        <p14:creationId xmlns:p14="http://schemas.microsoft.com/office/powerpoint/2010/main" val="168753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F486E-C9A4-45FC-AAE8-4A8795A2325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495DCD8-C144-4807-8CE0-E82B3C1C9D0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AA20EE1B-2353-4ED8-A7DB-F20F1048B8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F44F32B-F50E-48ED-8C73-D65075BF8DE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8320852-B7F1-43F4-A69E-8B20C2C6D3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D55109-AB1E-4480-B238-4206F11F1983}"/>
              </a:ext>
            </a:extLst>
          </p:cNvPr>
          <p:cNvSpPr>
            <a:spLocks noGrp="1"/>
          </p:cNvSpPr>
          <p:nvPr>
            <p:ph type="sldNum" sz="quarter" idx="12"/>
          </p:nvPr>
        </p:nvSpPr>
        <p:spPr/>
        <p:txBody>
          <a:body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395327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235F97-D498-493F-8FE3-9E69E744EAC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A8E19A-6C6B-4540-A2FF-9B00EC572E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B1971-5238-4958-9691-54EB4F47C5B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E0C27F4B-17FC-4D71-9E7E-E6E53671F47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BB2E94-D814-483B-8DFA-96BFC9E75A9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rtl="0">
              <a:lnSpc>
                <a:spcPct val="100000"/>
              </a:lnSpc>
              <a:spcBef>
                <a:spcPts val="0"/>
              </a:spcBef>
              <a:spcAft>
                <a:spcPts val="0"/>
              </a:spcAft>
              <a:buClr>
                <a:srgbClr val="FFFFFF"/>
              </a:buClr>
              <a:buSzPct val="25000"/>
              <a:buFont typeface="Arial"/>
              <a:buNone/>
            </a:pPr>
            <a:fld id="{00000000-1234-1234-1234-123412341234}" type="slidenum">
              <a:rPr lang="en" sz="1400" b="0" i="0" u="none" strike="noStrike" cap="none" baseline="0" smtClean="0">
                <a:solidFill>
                  <a:srgbClr val="FFFFFF"/>
                </a:solidFill>
                <a:latin typeface="Arial"/>
                <a:ea typeface="Arial"/>
                <a:cs typeface="Arial"/>
                <a:sym typeface="Arial"/>
                <a:rtl val="0"/>
              </a:rPr>
              <a:t>‹#›</a:t>
            </a:fld>
            <a:endParaRPr lang="en" sz="1400" b="0" i="0" u="none" strike="noStrike" cap="none" baseline="0">
              <a:solidFill>
                <a:srgbClr val="FFFFFF"/>
              </a:solidFill>
              <a:latin typeface="Arial"/>
              <a:ea typeface="Arial"/>
              <a:cs typeface="Arial"/>
              <a:sym typeface="Arial"/>
              <a:rtl val="0"/>
            </a:endParaRPr>
          </a:p>
        </p:txBody>
      </p:sp>
    </p:spTree>
    <p:extLst>
      <p:ext uri="{BB962C8B-B14F-4D97-AF65-F5344CB8AC3E}">
        <p14:creationId xmlns:p14="http://schemas.microsoft.com/office/powerpoint/2010/main" val="307119891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rystalmeth.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ctrTitle"/>
          </p:nvPr>
        </p:nvSpPr>
        <p:spPr>
          <a:xfrm>
            <a:off x="457200" y="790575"/>
            <a:ext cx="4038599" cy="13571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Arial"/>
              <a:buNone/>
            </a:pPr>
            <a:r>
              <a:rPr lang="en" sz="2500" b="1" i="0" u="none" strike="noStrike" cap="none" baseline="0" dirty="0">
                <a:latin typeface="Arial"/>
                <a:ea typeface="Arial"/>
                <a:cs typeface="Arial"/>
                <a:sym typeface="Arial"/>
                <a:rtl val="0"/>
              </a:rPr>
              <a:t>If someone you know has a problem with crystal meth... </a:t>
            </a:r>
          </a:p>
        </p:txBody>
      </p:sp>
      <p:sp>
        <p:nvSpPr>
          <p:cNvPr id="203" name="Shape 203"/>
          <p:cNvSpPr txBox="1">
            <a:spLocks noGrp="1"/>
          </p:cNvSpPr>
          <p:nvPr>
            <p:ph type="subTitle" idx="1"/>
          </p:nvPr>
        </p:nvSpPr>
        <p:spPr>
          <a:xfrm>
            <a:off x="4648200" y="4648200"/>
            <a:ext cx="4038597" cy="74855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Noto Symbol"/>
              <a:buNone/>
            </a:pPr>
            <a:r>
              <a:rPr lang="en" sz="2400" b="1" dirty="0">
                <a:solidFill>
                  <a:srgbClr val="0D0D0D"/>
                </a:solidFill>
              </a:rPr>
              <a:t>...</a:t>
            </a:r>
            <a:r>
              <a:rPr lang="en" sz="2400" b="1" i="0" u="none" strike="noStrike" cap="none" baseline="0" dirty="0">
                <a:solidFill>
                  <a:srgbClr val="0D0D0D"/>
                </a:solidFill>
                <a:latin typeface="Arial"/>
                <a:ea typeface="Arial"/>
                <a:cs typeface="Arial"/>
                <a:sym typeface="Arial"/>
                <a:rtl val="0"/>
              </a:rPr>
              <a:t>Crystal Meth Anonymous can help</a:t>
            </a:r>
            <a:r>
              <a:rPr lang="en" sz="2400" b="1" dirty="0">
                <a:solidFill>
                  <a:srgbClr val="0D0D0D"/>
                </a:solidFill>
                <a:rtl val="0"/>
              </a:rPr>
              <a:t>.</a:t>
            </a:r>
          </a:p>
          <a:p>
            <a:pPr marL="0" marR="0" lvl="0" indent="0" algn="l" rtl="0">
              <a:lnSpc>
                <a:spcPct val="100000"/>
              </a:lnSpc>
              <a:spcBef>
                <a:spcPts val="2000"/>
              </a:spcBef>
              <a:spcAft>
                <a:spcPts val="0"/>
              </a:spcAft>
              <a:buClr>
                <a:schemeClr val="accent1"/>
              </a:buClr>
              <a:buSzPct val="25000"/>
              <a:buFont typeface="Noto Symbol"/>
              <a:buNone/>
            </a:pPr>
            <a:r>
              <a:rPr lang="en" sz="2400" b="0" i="0" u="none" strike="noStrike" cap="none" baseline="0" dirty="0">
                <a:solidFill>
                  <a:srgbClr val="0D0D0D"/>
                </a:solidFill>
                <a:latin typeface="Arial"/>
                <a:ea typeface="Arial"/>
                <a:cs typeface="Arial"/>
                <a:sym typeface="Arial"/>
                <a:rtl val="0"/>
              </a:rPr>
              <a:t>  </a:t>
            </a:r>
          </a:p>
        </p:txBody>
      </p:sp>
      <p:pic>
        <p:nvPicPr>
          <p:cNvPr id="204" name="Shape 204"/>
          <p:cNvPicPr preferRelativeResize="0"/>
          <p:nvPr/>
        </p:nvPicPr>
        <p:blipFill rotWithShape="1">
          <a:blip r:embed="rId3">
            <a:alphaModFix/>
          </a:blip>
          <a:srcRect/>
          <a:stretch/>
        </p:blipFill>
        <p:spPr>
          <a:xfrm>
            <a:off x="4648200" y="228600"/>
            <a:ext cx="4190999" cy="2057400"/>
          </a:xfrm>
          <a:prstGeom prst="rect">
            <a:avLst/>
          </a:prstGeom>
          <a:noFill/>
          <a:ln>
            <a:noFill/>
          </a:ln>
        </p:spPr>
      </p:pic>
      <p:pic>
        <p:nvPicPr>
          <p:cNvPr id="205" name="Shape 205"/>
          <p:cNvPicPr preferRelativeResize="0"/>
          <p:nvPr/>
        </p:nvPicPr>
        <p:blipFill rotWithShape="1">
          <a:blip r:embed="rId4">
            <a:alphaModFix/>
          </a:blip>
          <a:srcRect/>
          <a:stretch/>
        </p:blipFill>
        <p:spPr>
          <a:xfrm>
            <a:off x="3886200" y="4641475"/>
            <a:ext cx="762000" cy="76200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289" name="Shape 289"/>
          <p:cNvPicPr preferRelativeResize="0"/>
          <p:nvPr/>
        </p:nvPicPr>
        <p:blipFill rotWithShape="1">
          <a:blip r:embed="rId3">
            <a:alphaModFix/>
          </a:blip>
          <a:srcRect/>
          <a:stretch/>
        </p:blipFill>
        <p:spPr>
          <a:xfrm>
            <a:off x="921874" y="1600199"/>
            <a:ext cx="6709500" cy="4026600"/>
          </a:xfrm>
          <a:prstGeom prst="rect">
            <a:avLst/>
          </a:prstGeom>
          <a:noFill/>
          <a:ln>
            <a:noFill/>
          </a:ln>
        </p:spPr>
      </p:pic>
      <p:pic>
        <p:nvPicPr>
          <p:cNvPr id="290" name="Shape 290"/>
          <p:cNvPicPr preferRelativeResize="0"/>
          <p:nvPr/>
        </p:nvPicPr>
        <p:blipFill rotWithShape="1">
          <a:blip r:embed="rId4">
            <a:alphaModFix/>
          </a:blip>
          <a:srcRect/>
          <a:stretch/>
        </p:blipFill>
        <p:spPr>
          <a:xfrm>
            <a:off x="498475" y="6017100"/>
            <a:ext cx="762000" cy="762000"/>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03" name="Shape 303"/>
          <p:cNvPicPr preferRelativeResize="0"/>
          <p:nvPr/>
        </p:nvPicPr>
        <p:blipFill rotWithShape="1">
          <a:blip r:embed="rId3">
            <a:alphaModFix/>
          </a:blip>
          <a:srcRect/>
          <a:stretch/>
        </p:blipFill>
        <p:spPr>
          <a:xfrm>
            <a:off x="615610" y="1279500"/>
            <a:ext cx="7322100" cy="4298998"/>
          </a:xfrm>
          <a:prstGeom prst="rect">
            <a:avLst/>
          </a:prstGeom>
          <a:noFill/>
          <a:ln>
            <a:noFill/>
          </a:ln>
        </p:spPr>
      </p:pic>
      <p:pic>
        <p:nvPicPr>
          <p:cNvPr id="304" name="Shape 304"/>
          <p:cNvPicPr preferRelativeResize="0"/>
          <p:nvPr/>
        </p:nvPicPr>
        <p:blipFill rotWithShape="1">
          <a:blip r:embed="rId4">
            <a:alphaModFix/>
          </a:blip>
          <a:srcRect/>
          <a:stretch/>
        </p:blipFill>
        <p:spPr>
          <a:xfrm>
            <a:off x="498475" y="6037775"/>
            <a:ext cx="762000" cy="7620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Shape 31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18" name="Shape 318"/>
          <p:cNvPicPr preferRelativeResize="0"/>
          <p:nvPr/>
        </p:nvPicPr>
        <p:blipFill rotWithShape="1">
          <a:blip r:embed="rId3">
            <a:alphaModFix/>
          </a:blip>
          <a:srcRect/>
          <a:stretch/>
        </p:blipFill>
        <p:spPr>
          <a:xfrm>
            <a:off x="980099" y="1600195"/>
            <a:ext cx="6593100" cy="3948600"/>
          </a:xfrm>
          <a:prstGeom prst="rect">
            <a:avLst/>
          </a:prstGeom>
          <a:noFill/>
          <a:ln>
            <a:noFill/>
          </a:ln>
        </p:spPr>
      </p:pic>
      <p:pic>
        <p:nvPicPr>
          <p:cNvPr id="319" name="Shape 319"/>
          <p:cNvPicPr preferRelativeResize="0"/>
          <p:nvPr/>
        </p:nvPicPr>
        <p:blipFill rotWithShape="1">
          <a:blip r:embed="rId4">
            <a:alphaModFix/>
          </a:blip>
          <a:srcRect/>
          <a:stretch/>
        </p:blipFill>
        <p:spPr>
          <a:xfrm>
            <a:off x="498475" y="6028725"/>
            <a:ext cx="762000" cy="762000"/>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25" name="Shape 325"/>
          <p:cNvPicPr preferRelativeResize="0"/>
          <p:nvPr/>
        </p:nvPicPr>
        <p:blipFill rotWithShape="1">
          <a:blip r:embed="rId3">
            <a:alphaModFix/>
          </a:blip>
          <a:srcRect/>
          <a:stretch/>
        </p:blipFill>
        <p:spPr>
          <a:xfrm>
            <a:off x="803485" y="1459866"/>
            <a:ext cx="6946198" cy="4208399"/>
          </a:xfrm>
          <a:prstGeom prst="rect">
            <a:avLst/>
          </a:prstGeom>
          <a:noFill/>
          <a:ln>
            <a:noFill/>
          </a:ln>
        </p:spPr>
      </p:pic>
      <p:pic>
        <p:nvPicPr>
          <p:cNvPr id="326" name="Shape 326"/>
          <p:cNvPicPr preferRelativeResize="0"/>
          <p:nvPr/>
        </p:nvPicPr>
        <p:blipFill rotWithShape="1">
          <a:blip r:embed="rId4">
            <a:alphaModFix/>
          </a:blip>
          <a:srcRect/>
          <a:stretch/>
        </p:blipFill>
        <p:spPr>
          <a:xfrm>
            <a:off x="498475" y="6005425"/>
            <a:ext cx="762000" cy="762000"/>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60" name="Shape 360"/>
          <p:cNvPicPr preferRelativeResize="0"/>
          <p:nvPr/>
        </p:nvPicPr>
        <p:blipFill rotWithShape="1">
          <a:blip r:embed="rId3">
            <a:alphaModFix/>
          </a:blip>
          <a:srcRect/>
          <a:stretch/>
        </p:blipFill>
        <p:spPr>
          <a:xfrm>
            <a:off x="566822" y="1210537"/>
            <a:ext cx="7419600" cy="4436998"/>
          </a:xfrm>
          <a:prstGeom prst="rect">
            <a:avLst/>
          </a:prstGeom>
          <a:noFill/>
          <a:ln>
            <a:noFill/>
          </a:ln>
        </p:spPr>
      </p:pic>
      <p:pic>
        <p:nvPicPr>
          <p:cNvPr id="361" name="Shape 361"/>
          <p:cNvPicPr preferRelativeResize="0"/>
          <p:nvPr/>
        </p:nvPicPr>
        <p:blipFill rotWithShape="1">
          <a:blip r:embed="rId4">
            <a:alphaModFix/>
          </a:blip>
          <a:srcRect/>
          <a:stretch/>
        </p:blipFill>
        <p:spPr>
          <a:xfrm>
            <a:off x="498475" y="6028750"/>
            <a:ext cx="762000" cy="762000"/>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67" name="Shape 367"/>
          <p:cNvPicPr preferRelativeResize="0"/>
          <p:nvPr/>
        </p:nvPicPr>
        <p:blipFill rotWithShape="1">
          <a:blip r:embed="rId3">
            <a:alphaModFix/>
          </a:blip>
          <a:srcRect/>
          <a:stretch/>
        </p:blipFill>
        <p:spPr>
          <a:xfrm>
            <a:off x="620960" y="1459916"/>
            <a:ext cx="7311299" cy="3938100"/>
          </a:xfrm>
          <a:prstGeom prst="rect">
            <a:avLst/>
          </a:prstGeom>
          <a:noFill/>
          <a:ln>
            <a:noFill/>
          </a:ln>
        </p:spPr>
      </p:pic>
      <p:pic>
        <p:nvPicPr>
          <p:cNvPr id="368" name="Shape 368"/>
          <p:cNvPicPr preferRelativeResize="0"/>
          <p:nvPr/>
        </p:nvPicPr>
        <p:blipFill rotWithShape="1">
          <a:blip r:embed="rId4">
            <a:alphaModFix/>
          </a:blip>
          <a:srcRect/>
          <a:stretch/>
        </p:blipFill>
        <p:spPr>
          <a:xfrm>
            <a:off x="498475" y="6017075"/>
            <a:ext cx="762000" cy="76200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88" name="Shape 388"/>
          <p:cNvPicPr preferRelativeResize="0"/>
          <p:nvPr/>
        </p:nvPicPr>
        <p:blipFill rotWithShape="1">
          <a:blip r:embed="rId3">
            <a:alphaModFix/>
          </a:blip>
          <a:srcRect/>
          <a:stretch/>
        </p:blipFill>
        <p:spPr>
          <a:xfrm>
            <a:off x="666910" y="1309257"/>
            <a:ext cx="7219500" cy="4239600"/>
          </a:xfrm>
          <a:prstGeom prst="rect">
            <a:avLst/>
          </a:prstGeom>
          <a:noFill/>
          <a:ln>
            <a:noFill/>
          </a:ln>
        </p:spPr>
      </p:pic>
      <p:pic>
        <p:nvPicPr>
          <p:cNvPr id="389" name="Shape 389"/>
          <p:cNvPicPr preferRelativeResize="0"/>
          <p:nvPr/>
        </p:nvPicPr>
        <p:blipFill rotWithShape="1">
          <a:blip r:embed="rId4">
            <a:alphaModFix/>
          </a:blip>
          <a:srcRect/>
          <a:stretch/>
        </p:blipFill>
        <p:spPr>
          <a:xfrm>
            <a:off x="498475" y="6028725"/>
            <a:ext cx="762000" cy="762000"/>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395" name="Shape 395"/>
          <p:cNvPicPr preferRelativeResize="0"/>
          <p:nvPr/>
        </p:nvPicPr>
        <p:blipFill rotWithShape="1">
          <a:blip r:embed="rId3">
            <a:alphaModFix/>
          </a:blip>
          <a:srcRect/>
          <a:stretch/>
        </p:blipFill>
        <p:spPr>
          <a:xfrm>
            <a:off x="711699" y="1416550"/>
            <a:ext cx="7129800" cy="4246500"/>
          </a:xfrm>
          <a:prstGeom prst="rect">
            <a:avLst/>
          </a:prstGeom>
          <a:noFill/>
          <a:ln>
            <a:noFill/>
          </a:ln>
        </p:spPr>
      </p:pic>
      <p:pic>
        <p:nvPicPr>
          <p:cNvPr id="396" name="Shape 396"/>
          <p:cNvPicPr preferRelativeResize="0"/>
          <p:nvPr/>
        </p:nvPicPr>
        <p:blipFill rotWithShape="1">
          <a:blip r:embed="rId4">
            <a:alphaModFix/>
          </a:blip>
          <a:srcRect/>
          <a:stretch/>
        </p:blipFill>
        <p:spPr>
          <a:xfrm>
            <a:off x="498475" y="6040375"/>
            <a:ext cx="762000" cy="762000"/>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Providing Meetings</a:t>
            </a:r>
            <a:r>
              <a:rPr lang="en" sz="3600" b="0" i="0" u="none" strike="noStrike" cap="none" dirty="0">
                <a:solidFill>
                  <a:schemeClr val="accent1"/>
                </a:solidFill>
                <a:latin typeface="Arial"/>
                <a:ea typeface="Arial"/>
                <a:cs typeface="Arial"/>
                <a:sym typeface="Arial"/>
                <a:rtl val="0"/>
              </a:rPr>
              <a:t> for Addicts in Facilities and Institutions</a:t>
            </a:r>
            <a:endParaRPr lang="en" sz="3600" b="0" i="0" u="none" strike="noStrike" cap="none" baseline="0" dirty="0">
              <a:solidFill>
                <a:schemeClr val="accent1"/>
              </a:solidFill>
              <a:latin typeface="Arial"/>
              <a:ea typeface="Arial"/>
              <a:cs typeface="Arial"/>
              <a:sym typeface="Arial"/>
              <a:rtl val="0"/>
            </a:endParaRPr>
          </a:p>
        </p:txBody>
      </p:sp>
      <p:sp>
        <p:nvSpPr>
          <p:cNvPr id="430" name="Shape 430"/>
          <p:cNvSpPr txBox="1">
            <a:spLocks noGrp="1"/>
          </p:cNvSpPr>
          <p:nvPr>
            <p:ph idx="1"/>
          </p:nvPr>
        </p:nvSpPr>
        <p:spPr>
          <a:xfrm>
            <a:off x="628650" y="1677387"/>
            <a:ext cx="7886700" cy="4351338"/>
          </a:xfrm>
          <a:prstGeom prst="rect">
            <a:avLst/>
          </a:prstGeom>
          <a:noFill/>
          <a:ln>
            <a:noFill/>
          </a:ln>
        </p:spPr>
        <p:txBody>
          <a:bodyPr lIns="91425" tIns="45700" rIns="91425" bIns="45700" anchor="t" anchorCtr="0">
            <a:noAutofit/>
          </a:bodyPr>
          <a:lstStyle/>
          <a:p>
            <a:pPr marL="228600" marR="0" lvl="0" indent="-228600" algn="l" rtl="0">
              <a:lnSpc>
                <a:spcPct val="100000"/>
              </a:lnSpc>
              <a:spcBef>
                <a:spcPts val="0"/>
              </a:spcBef>
              <a:spcAft>
                <a:spcPts val="0"/>
              </a:spcAft>
              <a:buClr>
                <a:schemeClr val="accent1"/>
              </a:buClr>
              <a:buSzPct val="25000"/>
              <a:buFont typeface="Noto Symbol"/>
              <a:buNone/>
            </a:pPr>
            <a:r>
              <a:rPr lang="en" sz="1850" b="1" i="0" u="none" strike="noStrike" cap="none" baseline="0" dirty="0">
                <a:solidFill>
                  <a:srgbClr val="595959"/>
                </a:solidFill>
                <a:latin typeface="Arial"/>
                <a:ea typeface="Arial"/>
                <a:cs typeface="Arial"/>
                <a:sym typeface="Arial"/>
                <a:rtl val="0"/>
              </a:rPr>
              <a:t>   The CMA Hospitals and Institutions (H&amp;I)</a:t>
            </a:r>
            <a:r>
              <a:rPr lang="en" sz="1850" b="1" i="0" u="none" strike="noStrike" cap="none" dirty="0">
                <a:solidFill>
                  <a:srgbClr val="595959"/>
                </a:solidFill>
                <a:latin typeface="Arial"/>
                <a:ea typeface="Arial"/>
                <a:cs typeface="Arial"/>
                <a:sym typeface="Arial"/>
                <a:rtl val="0"/>
              </a:rPr>
              <a:t> </a:t>
            </a:r>
            <a:r>
              <a:rPr lang="en" sz="1850" b="1" i="0" u="none" strike="noStrike" cap="none" baseline="0" dirty="0">
                <a:solidFill>
                  <a:srgbClr val="595959"/>
                </a:solidFill>
                <a:latin typeface="Arial"/>
                <a:ea typeface="Arial"/>
                <a:cs typeface="Arial"/>
                <a:sym typeface="Arial"/>
                <a:rtl val="0"/>
              </a:rPr>
              <a:t>Committee can provide meetings and literature to various facilities</a:t>
            </a:r>
            <a:r>
              <a:rPr lang="en" sz="1850" b="1" i="0" u="none" strike="noStrike" cap="none" dirty="0">
                <a:solidFill>
                  <a:srgbClr val="595959"/>
                </a:solidFill>
                <a:latin typeface="Arial"/>
                <a:ea typeface="Arial"/>
                <a:cs typeface="Arial"/>
                <a:sym typeface="Arial"/>
                <a:rtl val="0"/>
              </a:rPr>
              <a:t> and i</a:t>
            </a:r>
            <a:r>
              <a:rPr lang="en" sz="1850" b="1" i="0" u="none" strike="noStrike" cap="none" baseline="0" dirty="0">
                <a:solidFill>
                  <a:srgbClr val="595959"/>
                </a:solidFill>
                <a:latin typeface="Arial"/>
                <a:ea typeface="Arial"/>
                <a:cs typeface="Arial"/>
                <a:sym typeface="Arial"/>
                <a:rtl val="0"/>
              </a:rPr>
              <a:t>nstitutions.</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a:ea typeface="Arial"/>
                <a:cs typeface="Arial"/>
                <a:sym typeface="Arial"/>
                <a:rtl val="0"/>
              </a:rPr>
              <a:t>An H&amp;I meeting is a </a:t>
            </a:r>
            <a:r>
              <a:rPr lang="en-US" sz="2000" b="0" i="0" u="none" strike="noStrike" cap="none" baseline="0" dirty="0">
                <a:solidFill>
                  <a:schemeClr val="tx1">
                    <a:lumMod val="65000"/>
                    <a:lumOff val="35000"/>
                  </a:schemeClr>
                </a:solidFill>
                <a:latin typeface="Arial"/>
                <a:ea typeface="Arial"/>
                <a:cs typeface="Arial"/>
                <a:sym typeface="Arial"/>
                <a:rtl val="0"/>
              </a:rPr>
              <a:t>CMA</a:t>
            </a:r>
            <a:r>
              <a:rPr lang="en" sz="2000" b="0" i="0" u="none" strike="noStrike" cap="none" baseline="0" dirty="0">
                <a:solidFill>
                  <a:schemeClr val="tx1">
                    <a:lumMod val="65000"/>
                    <a:lumOff val="35000"/>
                  </a:schemeClr>
                </a:solidFill>
                <a:latin typeface="Arial"/>
                <a:ea typeface="Arial"/>
                <a:cs typeface="Arial"/>
                <a:sym typeface="Arial"/>
                <a:rtl val="0"/>
              </a:rPr>
              <a:t> meeting that takes place inside jails, treatment centers, hospitals, recovery homes, sober living environments or any other institution or facility where access to CMA meetings is limited or restricted. We use Conference approved literature and provide this literature to those attending our meetings.</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a:ea typeface="Arial"/>
                <a:cs typeface="Arial"/>
                <a:sym typeface="Arial"/>
                <a:rtl val="0"/>
              </a:rPr>
              <a:t>There are many formats that can be used at an H&amp;I meeting. Generally, there is a panel with a minimum of two crystal meth addicts sharing their personal experience with recovery and staying sober through the Twelve Steps. In many ways, H&amp;I meetings resemble regular CMA meetings including the celebration of milestones in sobriety.</a:t>
            </a:r>
          </a:p>
        </p:txBody>
      </p:sp>
      <p:pic>
        <p:nvPicPr>
          <p:cNvPr id="431" name="Shape 431"/>
          <p:cNvPicPr preferRelativeResize="0"/>
          <p:nvPr/>
        </p:nvPicPr>
        <p:blipFill rotWithShape="1">
          <a:blip r:embed="rId3">
            <a:alphaModFix/>
          </a:blip>
          <a:srcRect/>
          <a:stretch/>
        </p:blipFill>
        <p:spPr>
          <a:xfrm>
            <a:off x="498475" y="6028725"/>
            <a:ext cx="762000" cy="762000"/>
          </a:xfrm>
          <a:prstGeom prst="rect">
            <a:avLst/>
          </a:prstGeom>
          <a:noFill/>
          <a:ln>
            <a:noFill/>
          </a:ln>
        </p:spPr>
      </p:pic>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Providing </a:t>
            </a:r>
            <a:r>
              <a:rPr lang="en-US" sz="3600" b="0" i="0" u="none" strike="noStrike" cap="none" baseline="0" dirty="0">
                <a:solidFill>
                  <a:schemeClr val="accent1"/>
                </a:solidFill>
                <a:latin typeface="Arial"/>
                <a:ea typeface="Arial"/>
                <a:cs typeface="Arial"/>
                <a:sym typeface="Arial"/>
                <a:rtl val="0"/>
              </a:rPr>
              <a:t>Information to Friends and Family</a:t>
            </a:r>
            <a:endParaRPr lang="en" sz="3600" b="0" i="0" u="none" strike="noStrike" cap="none" baseline="0" dirty="0">
              <a:solidFill>
                <a:schemeClr val="accent1"/>
              </a:solidFill>
              <a:latin typeface="Arial"/>
              <a:ea typeface="Arial"/>
              <a:cs typeface="Arial"/>
              <a:sym typeface="Arial"/>
              <a:rtl val="0"/>
            </a:endParaRPr>
          </a:p>
        </p:txBody>
      </p:sp>
      <p:sp>
        <p:nvSpPr>
          <p:cNvPr id="430" name="Shape 430"/>
          <p:cNvSpPr txBox="1">
            <a:spLocks noGrp="1"/>
          </p:cNvSpPr>
          <p:nvPr>
            <p:ph idx="1"/>
          </p:nvPr>
        </p:nvSpPr>
        <p:spPr>
          <a:xfrm>
            <a:off x="628650" y="1677387"/>
            <a:ext cx="7886700" cy="4351338"/>
          </a:xfrm>
          <a:prstGeom prst="rect">
            <a:avLst/>
          </a:prstGeom>
          <a:noFill/>
          <a:ln>
            <a:noFill/>
          </a:ln>
        </p:spPr>
        <p:txBody>
          <a:bodyPr lIns="91425" tIns="45700" rIns="91425" bIns="45700" anchor="t" anchorCtr="0">
            <a:noAutofit/>
          </a:bodyPr>
          <a:lstStyle/>
          <a:p>
            <a:pPr marL="228600" marR="0" lvl="0" indent="-228600" algn="l" rtl="0">
              <a:lnSpc>
                <a:spcPct val="100000"/>
              </a:lnSpc>
              <a:spcBef>
                <a:spcPts val="0"/>
              </a:spcBef>
              <a:spcAft>
                <a:spcPts val="0"/>
              </a:spcAft>
              <a:buClr>
                <a:schemeClr val="accent1"/>
              </a:buClr>
              <a:buSzPct val="25000"/>
              <a:buFont typeface="Noto Symbol"/>
              <a:buNone/>
            </a:pPr>
            <a:r>
              <a:rPr lang="en" sz="1850" b="1" i="0" u="none" strike="noStrike" cap="none" baseline="0" dirty="0">
                <a:solidFill>
                  <a:srgbClr val="595959"/>
                </a:solidFill>
                <a:latin typeface="Arial"/>
                <a:ea typeface="Arial"/>
                <a:cs typeface="Arial"/>
                <a:sym typeface="Arial"/>
                <a:rtl val="0"/>
              </a:rPr>
              <a:t>   The CMA Hospitals and Institutions (H&amp;I)</a:t>
            </a:r>
            <a:r>
              <a:rPr lang="en" sz="1850" b="1" i="0" u="none" strike="noStrike" cap="none" dirty="0">
                <a:solidFill>
                  <a:srgbClr val="595959"/>
                </a:solidFill>
                <a:latin typeface="Arial"/>
                <a:ea typeface="Arial"/>
                <a:cs typeface="Arial"/>
                <a:sym typeface="Arial"/>
                <a:rtl val="0"/>
              </a:rPr>
              <a:t> </a:t>
            </a:r>
            <a:r>
              <a:rPr lang="en" sz="1850" b="1" i="0" u="none" strike="noStrike" cap="none" baseline="0" dirty="0">
                <a:solidFill>
                  <a:srgbClr val="595959"/>
                </a:solidFill>
                <a:latin typeface="Arial"/>
                <a:ea typeface="Arial"/>
                <a:cs typeface="Arial"/>
                <a:sym typeface="Arial"/>
                <a:rtl val="0"/>
              </a:rPr>
              <a:t>Committee can provide meetings and literature to various facilities</a:t>
            </a:r>
            <a:r>
              <a:rPr lang="en" sz="1850" b="1" i="0" u="none" strike="noStrike" cap="none" dirty="0">
                <a:solidFill>
                  <a:srgbClr val="595959"/>
                </a:solidFill>
                <a:latin typeface="Arial"/>
                <a:ea typeface="Arial"/>
                <a:cs typeface="Arial"/>
                <a:sym typeface="Arial"/>
                <a:rtl val="0"/>
              </a:rPr>
              <a:t> and i</a:t>
            </a:r>
            <a:r>
              <a:rPr lang="en" sz="1850" b="1" i="0" u="none" strike="noStrike" cap="none" baseline="0" dirty="0">
                <a:solidFill>
                  <a:srgbClr val="595959"/>
                </a:solidFill>
                <a:latin typeface="Arial"/>
                <a:ea typeface="Arial"/>
                <a:cs typeface="Arial"/>
                <a:sym typeface="Arial"/>
                <a:rtl val="0"/>
              </a:rPr>
              <a:t>nstitutions.</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US" sz="2000" b="0" i="0" u="none" strike="noStrike" cap="none" baseline="0" dirty="0">
                <a:solidFill>
                  <a:schemeClr val="tx1">
                    <a:lumMod val="65000"/>
                    <a:lumOff val="35000"/>
                  </a:schemeClr>
                </a:solidFill>
                <a:latin typeface="Arial"/>
                <a:ea typeface="Arial"/>
                <a:cs typeface="Arial"/>
                <a:sym typeface="Arial"/>
                <a:rtl val="0"/>
              </a:rPr>
              <a:t>Addicts suffer from a progressive and potentially fatal di</a:t>
            </a:r>
            <a:r>
              <a:rPr lang="en" sz="2000" b="0" i="0" u="none" strike="noStrike" cap="none" baseline="0" dirty="0">
                <a:solidFill>
                  <a:schemeClr val="tx1">
                    <a:lumMod val="65000"/>
                    <a:lumOff val="35000"/>
                  </a:schemeClr>
                </a:solidFill>
                <a:latin typeface="Arial"/>
                <a:ea typeface="Arial"/>
                <a:cs typeface="Arial"/>
                <a:sym typeface="Arial"/>
                <a:rtl val="0"/>
              </a:rPr>
              <a:t>s</a:t>
            </a:r>
            <a:r>
              <a:rPr lang="en-US" sz="2000" b="0" i="0" u="none" strike="noStrike" cap="none" baseline="0" dirty="0">
                <a:solidFill>
                  <a:schemeClr val="tx1">
                    <a:lumMod val="65000"/>
                    <a:lumOff val="35000"/>
                  </a:schemeClr>
                </a:solidFill>
                <a:latin typeface="Arial"/>
                <a:ea typeface="Arial"/>
                <a:cs typeface="Arial"/>
                <a:sym typeface="Arial"/>
                <a:rtl val="0"/>
              </a:rPr>
              <a:t>ease</a:t>
            </a:r>
            <a:r>
              <a:rPr lang="en" sz="2000" b="0" i="0" u="none" strike="noStrike" cap="none" baseline="0" dirty="0">
                <a:solidFill>
                  <a:schemeClr val="tx1">
                    <a:lumMod val="65000"/>
                    <a:lumOff val="35000"/>
                  </a:schemeClr>
                </a:solidFill>
                <a:latin typeface="Arial"/>
                <a:ea typeface="Arial"/>
                <a:cs typeface="Arial"/>
                <a:sym typeface="Arial"/>
                <a:rtl val="0"/>
              </a:rPr>
              <a:t>.</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US" sz="2000" b="0" i="0" u="none" strike="noStrike" cap="none" baseline="0" dirty="0">
                <a:solidFill>
                  <a:schemeClr val="tx1">
                    <a:lumMod val="65000"/>
                    <a:lumOff val="35000"/>
                  </a:schemeClr>
                </a:solidFill>
                <a:latin typeface="Arial"/>
                <a:ea typeface="Arial"/>
                <a:cs typeface="Arial"/>
                <a:sym typeface="Arial"/>
                <a:rtl val="0"/>
              </a:rPr>
              <a:t>Modern medical thinking is that addiction is not a weakness, a lack of willpower nor a moral failing.</a:t>
            </a:r>
            <a:endParaRPr lang="en" sz="2000" b="0" i="0" u="none" strike="noStrike" cap="none" baseline="0" dirty="0">
              <a:solidFill>
                <a:schemeClr val="tx1">
                  <a:lumMod val="65000"/>
                  <a:lumOff val="35000"/>
                </a:schemeClr>
              </a:solidFill>
              <a:latin typeface="Arial"/>
              <a:ea typeface="Arial"/>
              <a:cs typeface="Arial"/>
              <a:sym typeface="Arial"/>
              <a:rtl val="0"/>
            </a:endParaRP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US" sz="2000" b="0" i="0" u="none" strike="noStrike" cap="none" baseline="0" dirty="0">
                <a:solidFill>
                  <a:schemeClr val="tx1">
                    <a:lumMod val="65000"/>
                    <a:lumOff val="35000"/>
                  </a:schemeClr>
                </a:solidFill>
                <a:latin typeface="Arial"/>
                <a:ea typeface="Arial"/>
                <a:cs typeface="Arial"/>
                <a:sym typeface="Arial"/>
                <a:rtl val="0"/>
              </a:rPr>
              <a:t>Friends and family often feel the effects of addiction, too</a:t>
            </a:r>
            <a:r>
              <a:rPr lang="en" sz="2000" b="0" i="0" u="none" strike="noStrike" cap="none" baseline="0" dirty="0">
                <a:solidFill>
                  <a:schemeClr val="tx1">
                    <a:lumMod val="65000"/>
                    <a:lumOff val="35000"/>
                  </a:schemeClr>
                </a:solidFill>
                <a:latin typeface="Arial"/>
                <a:ea typeface="Arial"/>
                <a:cs typeface="Arial"/>
                <a:sym typeface="Arial"/>
                <a:rtl val="0"/>
              </a:rPr>
              <a:t>.</a:t>
            </a:r>
          </a:p>
        </p:txBody>
      </p:sp>
      <p:pic>
        <p:nvPicPr>
          <p:cNvPr id="431" name="Shape 431"/>
          <p:cNvPicPr preferRelativeResize="0"/>
          <p:nvPr/>
        </p:nvPicPr>
        <p:blipFill rotWithShape="1">
          <a:blip r:embed="rId3">
            <a:alphaModFix/>
          </a:blip>
          <a:srcRect/>
          <a:stretch/>
        </p:blipFill>
        <p:spPr>
          <a:xfrm>
            <a:off x="498475" y="6028725"/>
            <a:ext cx="762000" cy="762000"/>
          </a:xfrm>
          <a:prstGeom prst="rect">
            <a:avLst/>
          </a:prstGeom>
          <a:noFill/>
          <a:ln>
            <a:noFill/>
          </a:ln>
        </p:spPr>
      </p:pic>
    </p:spTree>
    <p:extLst>
      <p:ext uri="{BB962C8B-B14F-4D97-AF65-F5344CB8AC3E}">
        <p14:creationId xmlns:p14="http://schemas.microsoft.com/office/powerpoint/2010/main" val="3825717272"/>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What is Crystal Meth Anonymous? </a:t>
            </a:r>
          </a:p>
        </p:txBody>
      </p:sp>
      <p:sp>
        <p:nvSpPr>
          <p:cNvPr id="211" name="Shape 211"/>
          <p:cNvSpPr txBox="1">
            <a:spLocks noGrp="1"/>
          </p:cNvSpPr>
          <p:nvPr>
            <p:ph idx="1"/>
          </p:nvPr>
        </p:nvSpPr>
        <p:spPr>
          <a:xfrm>
            <a:off x="498474" y="1344025"/>
            <a:ext cx="7556312" cy="469635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ymbol"/>
              <a:buNone/>
            </a:pPr>
            <a:r>
              <a:rPr lang="en" sz="2000" b="0" i="0" u="none" strike="noStrike" cap="none" baseline="0" dirty="0">
                <a:solidFill>
                  <a:srgbClr val="595959"/>
                </a:solidFill>
                <a:latin typeface="Arial"/>
                <a:ea typeface="Arial"/>
                <a:cs typeface="Arial"/>
                <a:sym typeface="Arial"/>
                <a:rtl val="0"/>
              </a:rPr>
              <a:t>CMA is a fellowship of men and women who share their experience, strength and hope with each other, so they may solve their common problem and help others to recover from addiction to crystal meth. </a:t>
            </a:r>
          </a:p>
          <a:p>
            <a:pPr marL="0" indent="0">
              <a:lnSpc>
                <a:spcPct val="90000"/>
              </a:lnSpc>
              <a:buSzPct val="25000"/>
              <a:buNone/>
            </a:pPr>
            <a:r>
              <a:rPr lang="en" sz="2000" b="0" i="0" u="none" strike="noStrike" cap="none" baseline="0" dirty="0">
                <a:solidFill>
                  <a:srgbClr val="595959"/>
                </a:solidFill>
                <a:latin typeface="Arial"/>
                <a:ea typeface="Arial"/>
                <a:cs typeface="Arial"/>
                <a:sym typeface="Arial"/>
                <a:rtl val="0"/>
              </a:rPr>
              <a:t>There are no dues or fees for CMA </a:t>
            </a:r>
            <a:r>
              <a:rPr lang="en" sz="2000" dirty="0">
                <a:solidFill>
                  <a:srgbClr val="595959"/>
                </a:solidFill>
                <a:latin typeface="Arial"/>
                <a:cs typeface="Arial"/>
                <a:sym typeface="Arial"/>
                <a:rtl val="0"/>
              </a:rPr>
              <a:t>membership; we are self-supporting through our own contributions.</a:t>
            </a:r>
            <a:r>
              <a:rPr lang="en" sz="2000" dirty="0">
                <a:solidFill>
                  <a:srgbClr val="595959"/>
                </a:solidFill>
                <a:latin typeface="Arial"/>
                <a:cs typeface="Arial"/>
                <a:rtl val="0"/>
              </a:rPr>
              <a:t> </a:t>
            </a:r>
            <a:r>
              <a:rPr lang="en-US" sz="2000" dirty="0">
                <a:solidFill>
                  <a:srgbClr val="595959"/>
                </a:solidFill>
                <a:latin typeface="Arial"/>
                <a:cs typeface="Arial"/>
                <a:rtl val="0"/>
              </a:rPr>
              <a:t>T</a:t>
            </a:r>
            <a:r>
              <a:rPr lang="en" sz="2000" dirty="0">
                <a:solidFill>
                  <a:srgbClr val="595959"/>
                </a:solidFill>
                <a:latin typeface="Arial"/>
                <a:cs typeface="Arial"/>
                <a:rtl val="0"/>
              </a:rPr>
              <a:t>he only requirement for membership is a desire to stop using. </a:t>
            </a:r>
            <a:r>
              <a:rPr lang="en" sz="2000" dirty="0">
                <a:solidFill>
                  <a:srgbClr val="595959"/>
                </a:solidFill>
                <a:latin typeface="Arial"/>
                <a:cs typeface="Arial"/>
                <a:sym typeface="Arial"/>
                <a:rtl val="0"/>
              </a:rPr>
              <a:t>CMA is not allied with any sect, denomination, politics, organization or institution; does not wish to engage in any controversy; and neither endorses nor opposes any causes</a:t>
            </a:r>
            <a:r>
              <a:rPr lang="en" sz="2000" b="0" i="0" u="none" strike="noStrike" cap="none" baseline="0" dirty="0">
                <a:solidFill>
                  <a:srgbClr val="595959"/>
                </a:solidFill>
                <a:latin typeface="Arial"/>
                <a:ea typeface="Arial"/>
                <a:cs typeface="Arial"/>
                <a:sym typeface="Arial"/>
                <a:rtl val="0"/>
              </a:rPr>
              <a:t>. </a:t>
            </a:r>
          </a:p>
          <a:p>
            <a:pPr marL="0" marR="0" lvl="0" indent="0" algn="l" rtl="0">
              <a:lnSpc>
                <a:spcPct val="90000"/>
              </a:lnSpc>
              <a:spcBef>
                <a:spcPts val="2000"/>
              </a:spcBef>
              <a:spcAft>
                <a:spcPts val="0"/>
              </a:spcAft>
              <a:buClr>
                <a:schemeClr val="accent1"/>
              </a:buClr>
              <a:buSzPct val="25000"/>
              <a:buFont typeface="Noto Symbol"/>
              <a:buNone/>
            </a:pPr>
            <a:r>
              <a:rPr lang="en" sz="2000" b="0" i="0" u="none" strike="noStrike" cap="none" baseline="0" dirty="0">
                <a:solidFill>
                  <a:srgbClr val="595959"/>
                </a:solidFill>
                <a:latin typeface="Arial"/>
                <a:ea typeface="Arial"/>
                <a:cs typeface="Arial"/>
                <a:sym typeface="Arial"/>
                <a:rtl val="0"/>
              </a:rPr>
              <a:t>Our primary purpose is to lead a sober life and to carry the message of recovery to the crystal meth addict who still suffers.</a:t>
            </a:r>
          </a:p>
          <a:p>
            <a:pPr marL="0" marR="0" lvl="0" indent="0" algn="l" rtl="0">
              <a:lnSpc>
                <a:spcPct val="90000"/>
              </a:lnSpc>
              <a:spcBef>
                <a:spcPts val="2000"/>
              </a:spcBef>
              <a:spcAft>
                <a:spcPts val="0"/>
              </a:spcAft>
              <a:buClr>
                <a:schemeClr val="accent1"/>
              </a:buClr>
              <a:buSzPct val="25000"/>
              <a:buFont typeface="Noto Symbol"/>
              <a:buNone/>
            </a:pPr>
            <a:r>
              <a:rPr lang="en" sz="2000" dirty="0">
                <a:solidFill>
                  <a:srgbClr val="595959"/>
                </a:solidFill>
                <a:latin typeface="Arial" panose="020B0604020202020204" pitchFamily="34" charset="0"/>
                <a:cs typeface="Arial" panose="020B0604020202020204" pitchFamily="34" charset="0"/>
              </a:rPr>
              <a:t>CMA started in 1994 in West Hollywod and now has more than 600 meetings every week around the world.</a:t>
            </a:r>
            <a:br>
              <a:rPr lang="en" sz="2000" b="0" i="0" u="none" strike="noStrike" cap="none" baseline="0" dirty="0">
                <a:solidFill>
                  <a:srgbClr val="595959"/>
                </a:solidFill>
                <a:latin typeface="Arial"/>
                <a:ea typeface="Arial"/>
                <a:cs typeface="Arial"/>
                <a:sym typeface="Arial"/>
                <a:rtl val="0"/>
              </a:rPr>
            </a:br>
            <a:endParaRPr lang="en" sz="2000" b="0" i="0" u="none" strike="noStrike" cap="none" baseline="0" dirty="0">
              <a:solidFill>
                <a:srgbClr val="595959"/>
              </a:solidFill>
              <a:latin typeface="Arial"/>
              <a:ea typeface="Arial"/>
              <a:cs typeface="Arial"/>
              <a:sym typeface="Arial"/>
              <a:rtl val="0"/>
            </a:endParaRPr>
          </a:p>
        </p:txBody>
      </p:sp>
      <p:pic>
        <p:nvPicPr>
          <p:cNvPr id="212" name="Shape 212"/>
          <p:cNvPicPr preferRelativeResize="0"/>
          <p:nvPr/>
        </p:nvPicPr>
        <p:blipFill rotWithShape="1">
          <a:blip r:embed="rId3">
            <a:alphaModFix/>
          </a:blip>
          <a:srcRect/>
          <a:stretch/>
        </p:blipFill>
        <p:spPr>
          <a:xfrm>
            <a:off x="498475" y="6040375"/>
            <a:ext cx="762000" cy="762000"/>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498474" y="484093"/>
            <a:ext cx="7556312" cy="71333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How to Contact CMA</a:t>
            </a:r>
          </a:p>
        </p:txBody>
      </p:sp>
      <p:sp>
        <p:nvSpPr>
          <p:cNvPr id="486" name="Shape 486"/>
          <p:cNvSpPr txBox="1">
            <a:spLocks noGrp="1"/>
          </p:cNvSpPr>
          <p:nvPr>
            <p:ph idx="1"/>
          </p:nvPr>
        </p:nvSpPr>
        <p:spPr>
          <a:xfrm>
            <a:off x="498474" y="1197430"/>
            <a:ext cx="7556312" cy="4332514"/>
          </a:xfrm>
          <a:prstGeom prst="rect">
            <a:avLst/>
          </a:prstGeom>
          <a:noFill/>
          <a:ln>
            <a:noFill/>
          </a:ln>
        </p:spPr>
        <p:txBody>
          <a:bodyPr lIns="91425" tIns="45700" rIns="91425" bIns="45700" anchor="t" anchorCtr="0">
            <a:noAutofit/>
          </a:bodyPr>
          <a:lstStyle/>
          <a:p>
            <a:pPr marL="228600" indent="-228600">
              <a:lnSpc>
                <a:spcPct val="100000"/>
              </a:lnSpc>
              <a:spcBef>
                <a:spcPts val="2000"/>
              </a:spcBef>
              <a:buClr>
                <a:schemeClr val="bg1">
                  <a:lumMod val="65000"/>
                </a:schemeClr>
              </a:buClr>
              <a:buSzPct val="75000"/>
              <a:buFont typeface="Noto Symbol"/>
              <a:buChar char="■"/>
            </a:pPr>
            <a:r>
              <a:rPr lang="en" sz="2000" dirty="0">
                <a:solidFill>
                  <a:schemeClr val="tx1">
                    <a:lumMod val="65000"/>
                    <a:lumOff val="35000"/>
                  </a:schemeClr>
                </a:solidFill>
                <a:latin typeface="Arial"/>
                <a:cs typeface="Arial"/>
                <a:sym typeface="Arial"/>
                <a:rtl val="0"/>
              </a:rPr>
              <a:t>Contact Local CMA</a:t>
            </a:r>
          </a:p>
          <a:p>
            <a:pPr lvl="0" indent="-228600">
              <a:buSzPct val="25000"/>
              <a:buNone/>
            </a:pPr>
            <a:r>
              <a:rPr lang="en" sz="2000" b="0" i="0" u="none" strike="noStrike" cap="none" baseline="0" dirty="0">
                <a:solidFill>
                  <a:srgbClr val="595959"/>
                </a:solidFill>
                <a:latin typeface="Arial"/>
                <a:ea typeface="Arial"/>
                <a:cs typeface="Arial"/>
                <a:sym typeface="Arial"/>
                <a:rtl val="0"/>
              </a:rPr>
              <a:t>	</a:t>
            </a:r>
            <a:r>
              <a:rPr lang="en" sz="2000" dirty="0">
                <a:solidFill>
                  <a:srgbClr val="595959"/>
                </a:solidFill>
              </a:rPr>
              <a:t>(Local PI&amp;O Contact Information)</a:t>
            </a:r>
          </a:p>
          <a:p>
            <a:pPr indent="-228600">
              <a:buSzPct val="25000"/>
              <a:buNone/>
            </a:pPr>
            <a:r>
              <a:rPr lang="en" sz="2000" dirty="0">
                <a:solidFill>
                  <a:srgbClr val="595959"/>
                </a:solidFill>
              </a:rPr>
              <a:t>	(Local H&amp;I Contact Information)</a:t>
            </a:r>
          </a:p>
          <a:p>
            <a:pPr indent="-228600">
              <a:buSzPct val="25000"/>
              <a:buNone/>
            </a:pPr>
            <a:r>
              <a:rPr lang="en" sz="2000" dirty="0">
                <a:solidFill>
                  <a:srgbClr val="595959"/>
                </a:solidFill>
              </a:rPr>
              <a:t>	(Local Other Contact Information)</a:t>
            </a:r>
          </a:p>
          <a:p>
            <a:pPr marL="228600" marR="0" lvl="0" indent="-228600" algn="l" rtl="0">
              <a:lnSpc>
                <a:spcPct val="100000"/>
              </a:lnSpc>
              <a:spcBef>
                <a:spcPts val="20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a:ea typeface="Arial"/>
                <a:cs typeface="Arial"/>
                <a:sym typeface="Arial"/>
                <a:rtl val="0"/>
              </a:rPr>
              <a:t>Contact CMA General Services</a:t>
            </a:r>
          </a:p>
          <a:p>
            <a:pPr marL="0" marR="0" lvl="0" indent="0" algn="l" rtl="0">
              <a:lnSpc>
                <a:spcPct val="100000"/>
              </a:lnSpc>
              <a:spcBef>
                <a:spcPts val="2000"/>
              </a:spcBef>
              <a:spcAft>
                <a:spcPts val="0"/>
              </a:spcAft>
              <a:buClr>
                <a:schemeClr val="bg1">
                  <a:lumMod val="65000"/>
                </a:schemeClr>
              </a:buClr>
              <a:buSzPct val="75000"/>
              <a:buNone/>
            </a:pPr>
            <a:r>
              <a:rPr lang="en" sz="2000" dirty="0">
                <a:solidFill>
                  <a:schemeClr val="tx1">
                    <a:lumMod val="65000"/>
                    <a:lumOff val="35000"/>
                  </a:schemeClr>
                </a:solidFill>
                <a:latin typeface="Arial"/>
                <a:cs typeface="Arial"/>
                <a:sym typeface="Arial"/>
                <a:rtl val="0"/>
              </a:rPr>
              <a:t>	</a:t>
            </a:r>
            <a:r>
              <a:rPr lang="en" sz="2000" dirty="0">
                <a:solidFill>
                  <a:srgbClr val="595959"/>
                </a:solidFill>
                <a:hlinkClick r:id="rId3"/>
              </a:rPr>
              <a:t>www.crystalmeth.org</a:t>
            </a:r>
            <a:endParaRPr lang="en" sz="2000" dirty="0">
              <a:solidFill>
                <a:srgbClr val="595959"/>
              </a:solidFill>
            </a:endParaRPr>
          </a:p>
          <a:p>
            <a:pPr marL="0" marR="0" lvl="0" indent="0" algn="l" rtl="0">
              <a:lnSpc>
                <a:spcPct val="100000"/>
              </a:lnSpc>
              <a:spcBef>
                <a:spcPts val="2000"/>
              </a:spcBef>
              <a:spcAft>
                <a:spcPts val="0"/>
              </a:spcAft>
              <a:buClr>
                <a:schemeClr val="bg1">
                  <a:lumMod val="65000"/>
                </a:schemeClr>
              </a:buClr>
              <a:buSzPct val="75000"/>
              <a:buNone/>
            </a:pPr>
            <a:r>
              <a:rPr lang="en" sz="2000" dirty="0">
                <a:solidFill>
                  <a:srgbClr val="595959"/>
                </a:solidFill>
              </a:rPr>
              <a:t>	855.METH.FREE (855.638.4373)</a:t>
            </a:r>
          </a:p>
          <a:p>
            <a:pPr marL="228600" marR="0" lvl="0" indent="-228600" algn="l" rtl="0">
              <a:lnSpc>
                <a:spcPct val="100000"/>
              </a:lnSpc>
              <a:spcBef>
                <a:spcPts val="2000"/>
              </a:spcBef>
              <a:spcAft>
                <a:spcPts val="0"/>
              </a:spcAft>
              <a:buClr>
                <a:schemeClr val="accent1"/>
              </a:buClr>
              <a:buSzPct val="25000"/>
              <a:buFont typeface="Noto Symbol"/>
              <a:buNone/>
            </a:pPr>
            <a:endParaRPr lang="en" sz="2000" dirty="0">
              <a:solidFill>
                <a:srgbClr val="595959"/>
              </a:solidFill>
            </a:endParaRPr>
          </a:p>
          <a:p>
            <a:pPr marL="228600" marR="0" lvl="0" indent="-228600" algn="l" rtl="0">
              <a:lnSpc>
                <a:spcPct val="100000"/>
              </a:lnSpc>
              <a:spcBef>
                <a:spcPts val="2000"/>
              </a:spcBef>
              <a:spcAft>
                <a:spcPts val="0"/>
              </a:spcAft>
              <a:buClr>
                <a:schemeClr val="accent1"/>
              </a:buClr>
              <a:buFont typeface="Noto Symbol"/>
              <a:buNone/>
            </a:pPr>
            <a:endParaRPr sz="2000" b="0" i="0" u="none" strike="noStrike" cap="none" baseline="0" dirty="0">
              <a:solidFill>
                <a:srgbClr val="595959"/>
              </a:solidFill>
              <a:latin typeface="Arial"/>
              <a:ea typeface="Arial"/>
              <a:cs typeface="Arial"/>
              <a:sym typeface="Arial"/>
              <a:rtl val="0"/>
            </a:endParaRPr>
          </a:p>
        </p:txBody>
      </p:sp>
      <p:pic>
        <p:nvPicPr>
          <p:cNvPr id="487" name="Shape 487"/>
          <p:cNvPicPr preferRelativeResize="0"/>
          <p:nvPr/>
        </p:nvPicPr>
        <p:blipFill rotWithShape="1">
          <a:blip r:embed="rId4">
            <a:alphaModFix/>
          </a:blip>
          <a:srcRect/>
          <a:stretch/>
        </p:blipFill>
        <p:spPr>
          <a:xfrm>
            <a:off x="498475" y="6040375"/>
            <a:ext cx="762000" cy="762000"/>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Crystal Meth Anonymous Does Not:</a:t>
            </a:r>
          </a:p>
        </p:txBody>
      </p:sp>
      <p:sp>
        <p:nvSpPr>
          <p:cNvPr id="225" name="Shape 225"/>
          <p:cNvSpPr txBox="1">
            <a:spLocks noGrp="1"/>
          </p:cNvSpPr>
          <p:nvPr>
            <p:ph idx="1"/>
          </p:nvPr>
        </p:nvSpPr>
        <p:spPr>
          <a:xfrm>
            <a:off x="498474" y="1448075"/>
            <a:ext cx="7556400" cy="4145100"/>
          </a:xfrm>
          <a:prstGeom prst="rect">
            <a:avLst/>
          </a:prstGeom>
          <a:noFill/>
          <a:ln>
            <a:noFill/>
          </a:ln>
        </p:spPr>
        <p:txBody>
          <a:bodyPr lIns="91425" tIns="45700" rIns="91425" bIns="45700" anchor="t" anchorCtr="0">
            <a:noAutofit/>
          </a:bodyPr>
          <a:lstStyle/>
          <a:p>
            <a:pPr marL="457200" marR="0" lvl="1" indent="-228600" algn="l" rtl="0">
              <a:lnSpc>
                <a:spcPct val="100000"/>
              </a:lnSpc>
              <a:spcBef>
                <a:spcPts val="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Operate hospitals or recovery homes for addicts</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Solicit or coerce others to join</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Engage in or sponsor research on addiction</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Keep membership records or case histories of its members </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Make medical or psychological diagnoses</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Provide marriage, family, or vocational counselling</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Provide monetary or social assistance</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Provide or participate in primary drug prevention education</a:t>
            </a:r>
          </a:p>
          <a:p>
            <a:pPr marL="457200" marR="0" lvl="1" indent="-228600" algn="l" rtl="0">
              <a:lnSpc>
                <a:spcPct val="100000"/>
              </a:lnSpc>
              <a:spcBef>
                <a:spcPts val="600"/>
              </a:spcBef>
              <a:spcAft>
                <a:spcPts val="0"/>
              </a:spcAft>
              <a:buClr>
                <a:schemeClr val="bg1">
                  <a:lumMod val="65000"/>
                </a:schemeClr>
              </a:buClr>
              <a:buSzPct val="75000"/>
              <a:buFont typeface="Noto Symbol"/>
              <a:buChar char="■"/>
            </a:pPr>
            <a:r>
              <a:rPr lang="en" sz="2000" dirty="0">
                <a:solidFill>
                  <a:srgbClr val="595959"/>
                </a:solidFill>
                <a:latin typeface="Arial"/>
                <a:cs typeface="Arial"/>
                <a:sym typeface="Arial"/>
                <a:rtl val="0"/>
              </a:rPr>
              <a:t>Accept money for its services or funding from any public or private agencies</a:t>
            </a:r>
          </a:p>
        </p:txBody>
      </p:sp>
      <p:pic>
        <p:nvPicPr>
          <p:cNvPr id="226" name="Shape 226"/>
          <p:cNvPicPr preferRelativeResize="0"/>
          <p:nvPr/>
        </p:nvPicPr>
        <p:blipFill rotWithShape="1">
          <a:blip r:embed="rId3">
            <a:alphaModFix/>
          </a:blip>
          <a:srcRect/>
          <a:stretch/>
        </p:blipFill>
        <p:spPr>
          <a:xfrm>
            <a:off x="498475" y="6028725"/>
            <a:ext cx="762000" cy="7620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a:ea typeface="Arial"/>
                <a:cs typeface="Arial"/>
                <a:sym typeface="Arial"/>
                <a:rtl val="0"/>
              </a:rPr>
              <a:t>How </a:t>
            </a:r>
            <a:r>
              <a:rPr lang="en" sz="3600" dirty="0">
                <a:solidFill>
                  <a:schemeClr val="accent1"/>
                </a:solidFill>
                <a:latin typeface="Arial" panose="020B0604020202020204" pitchFamily="34" charset="0"/>
                <a:cs typeface="Arial" panose="020B0604020202020204" pitchFamily="34" charset="0"/>
                <a:rtl val="0"/>
              </a:rPr>
              <a:t>D</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o</a:t>
            </a:r>
            <a:r>
              <a:rPr lang="en" sz="3600" b="0" i="0" u="none" strike="noStrike" cap="none" baseline="0" dirty="0">
                <a:solidFill>
                  <a:schemeClr val="accent1"/>
                </a:solidFill>
                <a:latin typeface="Arial"/>
                <a:ea typeface="Arial"/>
                <a:cs typeface="Arial"/>
                <a:sym typeface="Arial"/>
                <a:rtl val="0"/>
              </a:rPr>
              <a:t>es CMA Work?</a:t>
            </a:r>
            <a:br>
              <a:rPr lang="en" sz="3600" b="0" i="0" u="none" strike="noStrike" cap="none" baseline="0" dirty="0">
                <a:solidFill>
                  <a:schemeClr val="accent1"/>
                </a:solidFill>
                <a:latin typeface="Arial"/>
                <a:ea typeface="Arial"/>
                <a:cs typeface="Arial"/>
                <a:sym typeface="Arial"/>
                <a:rtl val="0"/>
              </a:rPr>
            </a:br>
            <a:r>
              <a:rPr lang="en" sz="3600" b="0" i="0" u="none" strike="noStrike" cap="none" baseline="0" dirty="0">
                <a:solidFill>
                  <a:schemeClr val="accent1"/>
                </a:solidFill>
                <a:latin typeface="Arial"/>
                <a:ea typeface="Arial"/>
                <a:cs typeface="Arial"/>
                <a:sym typeface="Arial"/>
                <a:rtl val="0"/>
              </a:rPr>
              <a:t> </a:t>
            </a:r>
          </a:p>
        </p:txBody>
      </p:sp>
      <p:sp>
        <p:nvSpPr>
          <p:cNvPr id="239" name="Shape 239"/>
          <p:cNvSpPr txBox="1">
            <a:spLocks noGrp="1"/>
          </p:cNvSpPr>
          <p:nvPr>
            <p:ph idx="1"/>
          </p:nvPr>
        </p:nvSpPr>
        <p:spPr>
          <a:xfrm>
            <a:off x="498474" y="1012371"/>
            <a:ext cx="7652749" cy="4787538"/>
          </a:xfrm>
          <a:prstGeom prst="rect">
            <a:avLst/>
          </a:prstGeom>
          <a:noFill/>
          <a:ln>
            <a:noFill/>
          </a:ln>
        </p:spPr>
        <p:txBody>
          <a:bodyPr lIns="91425" tIns="45700" rIns="91425" bIns="45700" anchor="t" anchorCtr="0">
            <a:noAutofit/>
          </a:bodyPr>
          <a:lstStyle/>
          <a:p>
            <a:pPr marL="0" indent="0">
              <a:lnSpc>
                <a:spcPct val="80000"/>
              </a:lnSpc>
              <a:spcBef>
                <a:spcPts val="0"/>
              </a:spcBef>
              <a:buClr>
                <a:srgbClr val="76337A"/>
              </a:buClr>
              <a:buSzPct val="75000"/>
              <a:buNone/>
            </a:pPr>
            <a:endParaRPr lang="en" sz="2000" b="1" dirty="0">
              <a:solidFill>
                <a:srgbClr val="595959"/>
              </a:solidFill>
            </a:endParaRPr>
          </a:p>
          <a:p>
            <a:pPr marL="0" indent="0">
              <a:lnSpc>
                <a:spcPct val="80000"/>
              </a:lnSpc>
              <a:spcBef>
                <a:spcPts val="0"/>
              </a:spcBef>
              <a:buClr>
                <a:srgbClr val="76337A"/>
              </a:buClr>
              <a:buSzPct val="75000"/>
              <a:buNone/>
            </a:pPr>
            <a:r>
              <a:rPr lang="en" sz="2000" b="1" dirty="0">
                <a:solidFill>
                  <a:srgbClr val="595959"/>
                </a:solidFill>
              </a:rPr>
              <a:t>Like other </a:t>
            </a:r>
            <a:r>
              <a:rPr lang="en-US" sz="2000" b="1" dirty="0">
                <a:solidFill>
                  <a:srgbClr val="595959"/>
                </a:solidFill>
              </a:rPr>
              <a:t>Twelve Step</a:t>
            </a:r>
            <a:r>
              <a:rPr lang="en" sz="2000" b="1" dirty="0">
                <a:solidFill>
                  <a:srgbClr val="595959"/>
                </a:solidFill>
              </a:rPr>
              <a:t> fellowships, CMA’s approach to recovery consists of three basic components:</a:t>
            </a:r>
          </a:p>
          <a:p>
            <a:pPr marL="228600" marR="0" lvl="0" indent="-228600" algn="l" rtl="0">
              <a:lnSpc>
                <a:spcPct val="80000"/>
              </a:lnSpc>
              <a:spcBef>
                <a:spcPts val="0"/>
              </a:spcBef>
              <a:spcAft>
                <a:spcPts val="0"/>
              </a:spcAft>
              <a:buClr>
                <a:srgbClr val="76337A"/>
              </a:buClr>
              <a:buSzPct val="75000"/>
              <a:buFont typeface="Noto Symbol"/>
              <a:buChar char="■"/>
            </a:pPr>
            <a:endParaRPr lang="en" sz="2000" b="1" i="0" u="none" strike="noStrike" cap="none" baseline="0" dirty="0">
              <a:solidFill>
                <a:srgbClr val="595959"/>
              </a:solidFill>
              <a:latin typeface="Arial"/>
              <a:ea typeface="Arial"/>
              <a:cs typeface="Arial"/>
              <a:sym typeface="Arial"/>
              <a:rtl val="0"/>
            </a:endParaRPr>
          </a:p>
          <a:p>
            <a:pPr marL="228600" marR="0" lvl="0" indent="-228600" algn="l" rtl="0">
              <a:lnSpc>
                <a:spcPct val="80000"/>
              </a:lnSpc>
              <a:spcBef>
                <a:spcPts val="0"/>
              </a:spcBef>
              <a:spcAft>
                <a:spcPts val="0"/>
              </a:spcAft>
              <a:buClr>
                <a:schemeClr val="bg1">
                  <a:lumMod val="65000"/>
                </a:schemeClr>
              </a:buClr>
              <a:buSzPct val="75000"/>
              <a:buFont typeface="Noto Symbol"/>
              <a:buChar char="■"/>
            </a:pPr>
            <a:r>
              <a:rPr lang="en" sz="2000" b="1" i="0" u="none" strike="noStrike" cap="none" baseline="0" dirty="0">
                <a:solidFill>
                  <a:srgbClr val="595959"/>
                </a:solidFill>
                <a:latin typeface="Arial"/>
                <a:ea typeface="Arial"/>
                <a:cs typeface="Arial"/>
                <a:sym typeface="Arial"/>
                <a:rtl val="0"/>
              </a:rPr>
              <a:t>Meetings and Fellowship</a:t>
            </a:r>
          </a:p>
          <a:p>
            <a:pPr marL="0" marR="0" lvl="0" indent="0" algn="l" rtl="0">
              <a:lnSpc>
                <a:spcPct val="80000"/>
              </a:lnSpc>
              <a:spcBef>
                <a:spcPts val="0"/>
              </a:spcBef>
              <a:spcAft>
                <a:spcPts val="0"/>
              </a:spcAft>
              <a:buClr>
                <a:srgbClr val="76337A"/>
              </a:buClr>
              <a:buSzPct val="25000"/>
              <a:buFont typeface="Noto Symbol"/>
              <a:buNone/>
            </a:pPr>
            <a:r>
              <a:rPr lang="en" sz="2000" b="1" i="0" u="none" strike="noStrike" cap="none" baseline="0" dirty="0">
                <a:solidFill>
                  <a:srgbClr val="595959"/>
                </a:solidFill>
                <a:latin typeface="Arial"/>
                <a:ea typeface="Arial"/>
                <a:cs typeface="Arial"/>
                <a:sym typeface="Arial"/>
                <a:rtl val="0"/>
              </a:rPr>
              <a:t>   </a:t>
            </a:r>
            <a:r>
              <a:rPr lang="en" sz="2000" b="0" i="0" u="none" strike="noStrike" cap="none" baseline="0" dirty="0">
                <a:solidFill>
                  <a:schemeClr val="tx1">
                    <a:lumMod val="65000"/>
                    <a:lumOff val="35000"/>
                  </a:schemeClr>
                </a:solidFill>
                <a:latin typeface="Arial"/>
                <a:ea typeface="Arial"/>
                <a:cs typeface="Arial"/>
                <a:sym typeface="Arial"/>
                <a:rtl val="0"/>
              </a:rPr>
              <a:t>We attend </a:t>
            </a:r>
            <a:r>
              <a:rPr lang="en" sz="2000" dirty="0">
                <a:solidFill>
                  <a:schemeClr val="tx1">
                    <a:lumMod val="65000"/>
                    <a:lumOff val="35000"/>
                  </a:schemeClr>
                </a:solidFill>
                <a:latin typeface="Arial"/>
                <a:cs typeface="Arial"/>
                <a:sym typeface="Arial"/>
                <a:rtl val="0"/>
              </a:rPr>
              <a:t>meetings regularly to learn how others have stayed      </a:t>
            </a:r>
          </a:p>
          <a:p>
            <a:pPr marL="0" marR="0" lvl="0" indent="0" algn="l" rtl="0">
              <a:lnSpc>
                <a:spcPct val="80000"/>
              </a:lnSpc>
              <a:spcBef>
                <a:spcPts val="0"/>
              </a:spcBef>
              <a:spcAft>
                <a:spcPts val="0"/>
              </a:spcAft>
              <a:buClr>
                <a:srgbClr val="76337A"/>
              </a:buClr>
              <a:buSzPct val="25000"/>
              <a:buFont typeface="Noto Symbol"/>
              <a:buNone/>
            </a:pPr>
            <a:r>
              <a:rPr lang="en" sz="2000" dirty="0">
                <a:solidFill>
                  <a:schemeClr val="tx1">
                    <a:lumMod val="65000"/>
                    <a:lumOff val="35000"/>
                  </a:schemeClr>
                </a:solidFill>
                <a:latin typeface="Arial"/>
                <a:cs typeface="Arial"/>
                <a:sym typeface="Arial"/>
                <a:rtl val="0"/>
              </a:rPr>
              <a:t>   sober and to find support in our efforts to deal with </a:t>
            </a:r>
            <a:r>
              <a:rPr lang="en" sz="2000" dirty="0">
                <a:solidFill>
                  <a:schemeClr val="tx1">
                    <a:lumMod val="65000"/>
                    <a:lumOff val="35000"/>
                  </a:schemeClr>
                </a:solidFill>
                <a:latin typeface="Arial"/>
                <a:cs typeface="Arial"/>
                <a:rtl val="0"/>
              </a:rPr>
              <a:t>life’s   </a:t>
            </a:r>
          </a:p>
          <a:p>
            <a:pPr marL="0" marR="0" lvl="0" indent="0" algn="l" rtl="0">
              <a:lnSpc>
                <a:spcPct val="80000"/>
              </a:lnSpc>
              <a:spcBef>
                <a:spcPts val="0"/>
              </a:spcBef>
              <a:spcAft>
                <a:spcPts val="0"/>
              </a:spcAft>
              <a:buClr>
                <a:srgbClr val="76337A"/>
              </a:buClr>
              <a:buSzPct val="25000"/>
              <a:buFont typeface="Noto Symbol"/>
              <a:buNone/>
            </a:pPr>
            <a:r>
              <a:rPr lang="en" sz="2000" dirty="0">
                <a:solidFill>
                  <a:schemeClr val="tx1">
                    <a:lumMod val="65000"/>
                    <a:lumOff val="35000"/>
                  </a:schemeClr>
                </a:solidFill>
                <a:latin typeface="Arial"/>
                <a:cs typeface="Arial"/>
                <a:rtl val="0"/>
              </a:rPr>
              <a:t>   challenges and the emotions that come with them.</a:t>
            </a:r>
          </a:p>
          <a:p>
            <a:pPr marL="228600" marR="0" lvl="0" indent="-139700" algn="l" rtl="0">
              <a:lnSpc>
                <a:spcPct val="80000"/>
              </a:lnSpc>
              <a:spcBef>
                <a:spcPts val="0"/>
              </a:spcBef>
              <a:spcAft>
                <a:spcPts val="0"/>
              </a:spcAft>
              <a:buClr>
                <a:srgbClr val="76337A"/>
              </a:buClr>
              <a:buFont typeface="Noto Symbol"/>
              <a:buNone/>
            </a:pPr>
            <a:endParaRPr sz="2000" b="1" i="0" u="none" strike="noStrike" cap="none" baseline="0" dirty="0">
              <a:solidFill>
                <a:srgbClr val="595959"/>
              </a:solidFill>
              <a:latin typeface="Arial"/>
              <a:ea typeface="Arial"/>
              <a:cs typeface="Arial"/>
              <a:sym typeface="Arial"/>
              <a:rtl val="0"/>
            </a:endParaRPr>
          </a:p>
          <a:p>
            <a:pPr marL="228600" marR="0" lvl="0" indent="-228600" algn="l" rtl="0">
              <a:lnSpc>
                <a:spcPct val="80000"/>
              </a:lnSpc>
              <a:spcBef>
                <a:spcPts val="0"/>
              </a:spcBef>
              <a:spcAft>
                <a:spcPts val="0"/>
              </a:spcAft>
              <a:buClr>
                <a:schemeClr val="bg1">
                  <a:lumMod val="65000"/>
                </a:schemeClr>
              </a:buClr>
              <a:buSzPct val="75000"/>
              <a:buFont typeface="Noto Symbol"/>
              <a:buChar char="■"/>
            </a:pPr>
            <a:r>
              <a:rPr lang="en" sz="2000" b="1" dirty="0">
                <a:solidFill>
                  <a:srgbClr val="595959"/>
                </a:solidFill>
                <a:latin typeface="Arial"/>
                <a:cs typeface="Arial"/>
                <a:sym typeface="Arial"/>
                <a:rtl val="0"/>
              </a:rPr>
              <a:t>Sponsorship and Stepwork</a:t>
            </a:r>
            <a:br>
              <a:rPr lang="en" sz="2000" b="1" i="0" u="none" strike="noStrike" cap="none" baseline="0" dirty="0">
                <a:solidFill>
                  <a:srgbClr val="595959"/>
                </a:solidFill>
                <a:latin typeface="Arial"/>
                <a:ea typeface="Arial"/>
                <a:cs typeface="Arial"/>
                <a:sym typeface="Arial"/>
                <a:rtl val="0"/>
              </a:rPr>
            </a:br>
            <a:r>
              <a:rPr lang="en" sz="2000" b="0" i="0" u="none" strike="noStrike" cap="none" baseline="0" dirty="0">
                <a:solidFill>
                  <a:schemeClr val="tx1">
                    <a:lumMod val="65000"/>
                    <a:lumOff val="35000"/>
                  </a:schemeClr>
                </a:solidFill>
                <a:latin typeface="Arial"/>
                <a:ea typeface="Arial"/>
                <a:cs typeface="Arial"/>
                <a:sym typeface="Arial"/>
                <a:rtl val="0"/>
              </a:rPr>
              <a:t>A sponsor is another recovering addict whom we choose to offer us guidance in working the Twelve Steps of CMA. </a:t>
            </a:r>
          </a:p>
          <a:p>
            <a:pPr marL="228600" marR="0" lvl="0" indent="-228600" algn="l" rtl="0">
              <a:lnSpc>
                <a:spcPct val="80000"/>
              </a:lnSpc>
              <a:spcBef>
                <a:spcPts val="2000"/>
              </a:spcBef>
              <a:spcAft>
                <a:spcPts val="0"/>
              </a:spcAft>
              <a:buClr>
                <a:schemeClr val="bg1">
                  <a:lumMod val="65000"/>
                </a:schemeClr>
              </a:buClr>
              <a:buSzPct val="75000"/>
              <a:buFont typeface="Noto Symbol"/>
              <a:buChar char="■"/>
            </a:pPr>
            <a:r>
              <a:rPr lang="en" sz="2000" b="1" i="0" u="none" strike="noStrike" cap="none" baseline="0" dirty="0">
                <a:solidFill>
                  <a:srgbClr val="595959"/>
                </a:solidFill>
                <a:latin typeface="Arial"/>
                <a:ea typeface="Arial"/>
                <a:cs typeface="Arial"/>
                <a:sym typeface="Arial"/>
                <a:rtl val="0"/>
              </a:rPr>
              <a:t>Service Commitments</a:t>
            </a:r>
            <a:br>
              <a:rPr lang="en" sz="2000" b="1" i="0" u="none" strike="noStrike" cap="none" baseline="0" dirty="0">
                <a:solidFill>
                  <a:srgbClr val="595959"/>
                </a:solidFill>
                <a:latin typeface="Arial"/>
                <a:ea typeface="Arial"/>
                <a:cs typeface="Arial"/>
                <a:sym typeface="Arial"/>
                <a:rtl val="0"/>
              </a:rPr>
            </a:br>
            <a:r>
              <a:rPr lang="en" sz="2000" dirty="0">
                <a:solidFill>
                  <a:schemeClr val="tx1">
                    <a:lumMod val="65000"/>
                    <a:lumOff val="35000"/>
                  </a:schemeClr>
                </a:solidFill>
                <a:latin typeface="Arial" panose="020B0604020202020204" pitchFamily="34" charset="0"/>
                <a:cs typeface="Arial" panose="020B0604020202020204" pitchFamily="34" charset="0"/>
              </a:rPr>
              <a:t>We volunteer to be of service by helping other addicts. These service comittments help us attend meetings regularly, connect with others in the fe</a:t>
            </a:r>
            <a:r>
              <a:rPr lang="en-US" sz="2000" dirty="0">
                <a:solidFill>
                  <a:schemeClr val="tx1">
                    <a:lumMod val="65000"/>
                    <a:lumOff val="35000"/>
                  </a:schemeClr>
                </a:solidFill>
                <a:latin typeface="Arial" panose="020B0604020202020204" pitchFamily="34" charset="0"/>
                <a:cs typeface="Arial" panose="020B0604020202020204" pitchFamily="34" charset="0"/>
              </a:rPr>
              <a:t>l</a:t>
            </a:r>
            <a:r>
              <a:rPr lang="en" sz="2000" dirty="0">
                <a:solidFill>
                  <a:schemeClr val="tx1">
                    <a:lumMod val="65000"/>
                    <a:lumOff val="35000"/>
                  </a:schemeClr>
                </a:solidFill>
                <a:latin typeface="Arial" panose="020B0604020202020204" pitchFamily="34" charset="0"/>
                <a:cs typeface="Arial" panose="020B0604020202020204" pitchFamily="34" charset="0"/>
              </a:rPr>
              <a:t>lowship and strenghten our sobriety.</a:t>
            </a:r>
            <a:endPar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endParaRPr>
          </a:p>
          <a:p>
            <a:pPr marL="228600" marR="0" lvl="0" indent="-228600" algn="l" rtl="0">
              <a:lnSpc>
                <a:spcPct val="80000"/>
              </a:lnSpc>
              <a:spcBef>
                <a:spcPts val="2000"/>
              </a:spcBef>
              <a:spcAft>
                <a:spcPts val="0"/>
              </a:spcAft>
              <a:buClr>
                <a:srgbClr val="A64D79"/>
              </a:buClr>
              <a:buSzPct val="55757"/>
              <a:buFont typeface="Noto Symbol"/>
              <a:buChar char="■"/>
            </a:pPr>
            <a:br>
              <a:rPr lang="en" sz="650" b="0" i="0" u="none" strike="noStrike" cap="none" baseline="0" dirty="0">
                <a:solidFill>
                  <a:srgbClr val="595959"/>
                </a:solidFill>
                <a:latin typeface="Arial"/>
                <a:ea typeface="Arial"/>
                <a:cs typeface="Arial"/>
                <a:sym typeface="Arial"/>
                <a:rtl val="0"/>
              </a:rPr>
            </a:br>
            <a:endParaRPr lang="en" sz="650" b="0" i="0" u="none" strike="noStrike" cap="none" baseline="0" dirty="0">
              <a:solidFill>
                <a:srgbClr val="595959"/>
              </a:solidFill>
              <a:latin typeface="Arial"/>
              <a:ea typeface="Arial"/>
              <a:cs typeface="Arial"/>
              <a:sym typeface="Arial"/>
              <a:rtl val="0"/>
            </a:endParaRPr>
          </a:p>
          <a:p>
            <a:pPr marL="228600" marR="0" lvl="0" indent="-228600" algn="l" rtl="0">
              <a:lnSpc>
                <a:spcPct val="80000"/>
              </a:lnSpc>
              <a:spcBef>
                <a:spcPts val="2000"/>
              </a:spcBef>
              <a:spcAft>
                <a:spcPts val="0"/>
              </a:spcAft>
              <a:buClr>
                <a:schemeClr val="accent1"/>
              </a:buClr>
              <a:buFont typeface="Noto Symbol"/>
              <a:buNone/>
            </a:pPr>
            <a:endParaRPr sz="650" b="0" i="0" u="none" strike="noStrike" cap="none" baseline="0" dirty="0">
              <a:solidFill>
                <a:srgbClr val="595959"/>
              </a:solidFill>
              <a:latin typeface="Arial"/>
              <a:ea typeface="Arial"/>
              <a:cs typeface="Arial"/>
              <a:sym typeface="Arial"/>
              <a:rtl val="0"/>
            </a:endParaRPr>
          </a:p>
        </p:txBody>
      </p:sp>
      <p:pic>
        <p:nvPicPr>
          <p:cNvPr id="240" name="Shape 240"/>
          <p:cNvPicPr preferRelativeResize="0"/>
          <p:nvPr/>
        </p:nvPicPr>
        <p:blipFill rotWithShape="1">
          <a:blip r:embed="rId3">
            <a:alphaModFix/>
          </a:blip>
          <a:srcRect/>
          <a:stretch/>
        </p:blipFill>
        <p:spPr>
          <a:xfrm>
            <a:off x="498475" y="6005425"/>
            <a:ext cx="762000" cy="7620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How is CMA </a:t>
            </a:r>
            <a:r>
              <a:rPr lang="en" sz="3600" dirty="0">
                <a:solidFill>
                  <a:schemeClr val="accent1"/>
                </a:solidFill>
                <a:latin typeface="Arial" panose="020B0604020202020204" pitchFamily="34" charset="0"/>
                <a:cs typeface="Arial" panose="020B0604020202020204" pitchFamily="34" charset="0"/>
                <a:rtl val="0"/>
              </a:rPr>
              <a:t>D</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ifferent </a:t>
            </a:r>
            <a:r>
              <a:rPr lang="en" sz="3600" dirty="0">
                <a:solidFill>
                  <a:schemeClr val="accent1"/>
                </a:solidFill>
                <a:latin typeface="Arial" panose="020B0604020202020204" pitchFamily="34" charset="0"/>
                <a:cs typeface="Arial" panose="020B0604020202020204" pitchFamily="34" charset="0"/>
                <a:rtl val="0"/>
              </a:rPr>
              <a:t>F</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rom </a:t>
            </a:r>
            <a:r>
              <a:rPr lang="en" sz="3600" dirty="0">
                <a:solidFill>
                  <a:schemeClr val="accent1"/>
                </a:solidFill>
                <a:latin typeface="Arial" panose="020B0604020202020204" pitchFamily="34" charset="0"/>
                <a:cs typeface="Arial" panose="020B0604020202020204" pitchFamily="34" charset="0"/>
                <a:rtl val="0"/>
              </a:rPr>
              <a:t>O</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ther </a:t>
            </a:r>
            <a:b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br>
            <a:r>
              <a:rPr lang="en-US"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Twelve Step</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 </a:t>
            </a:r>
            <a:r>
              <a:rPr lang="en" sz="3600" dirty="0">
                <a:solidFill>
                  <a:schemeClr val="accent1"/>
                </a:solidFill>
                <a:latin typeface="Arial" panose="020B0604020202020204" pitchFamily="34" charset="0"/>
                <a:cs typeface="Arial" panose="020B0604020202020204" pitchFamily="34" charset="0"/>
              </a:rPr>
              <a:t>F</a:t>
            </a:r>
            <a:r>
              <a:rPr lang="en" sz="3600" b="0" i="0" u="none" strike="noStrike" cap="none" baseline="0" dirty="0">
                <a:solidFill>
                  <a:schemeClr val="accent1"/>
                </a:solidFill>
                <a:latin typeface="Arial" panose="020B0604020202020204" pitchFamily="34" charset="0"/>
                <a:ea typeface="Arial"/>
                <a:cs typeface="Arial" panose="020B0604020202020204" pitchFamily="34" charset="0"/>
                <a:sym typeface="Arial"/>
                <a:rtl val="0"/>
              </a:rPr>
              <a:t>ellowships?</a:t>
            </a:r>
          </a:p>
        </p:txBody>
      </p:sp>
      <p:sp>
        <p:nvSpPr>
          <p:cNvPr id="246" name="Shape 246"/>
          <p:cNvSpPr txBox="1">
            <a:spLocks noGrp="1"/>
          </p:cNvSpPr>
          <p:nvPr>
            <p:ph idx="1"/>
          </p:nvPr>
        </p:nvSpPr>
        <p:spPr>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We have found that we relate best to other crystal meth addicts because they understand the darkness, paranoia and compulsions of this particular addiction, as opposed to the effects of other drugs. </a:t>
            </a:r>
          </a:p>
          <a:p>
            <a:pPr marL="228600" marR="0" lvl="0" indent="-228600" algn="l" rtl="0">
              <a:lnSpc>
                <a:spcPct val="9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Many of us can relate to the</a:t>
            </a:r>
            <a:r>
              <a:rPr lang="en" sz="2000" b="0" i="0" u="none" strike="noStrike" cap="none" dirty="0">
                <a:solidFill>
                  <a:srgbClr val="595959"/>
                </a:solidFill>
                <a:latin typeface="Arial"/>
                <a:ea typeface="Arial"/>
                <a:cs typeface="Arial"/>
                <a:sym typeface="Arial"/>
                <a:rtl val="0"/>
              </a:rPr>
              <a:t> </a:t>
            </a:r>
            <a:r>
              <a:rPr lang="en" sz="2000" b="0" i="0" u="none" strike="noStrike" cap="none" baseline="0" dirty="0">
                <a:solidFill>
                  <a:srgbClr val="595959"/>
                </a:solidFill>
                <a:latin typeface="Arial"/>
                <a:ea typeface="Arial"/>
                <a:cs typeface="Arial"/>
                <a:sym typeface="Arial"/>
                <a:rtl val="0"/>
              </a:rPr>
              <a:t>extended length and intensity of crystal meth’s effects. So</a:t>
            </a:r>
            <a:r>
              <a:rPr lang="en-US" sz="2000" b="0" i="0" u="none" strike="noStrike" cap="none" baseline="0" dirty="0">
                <a:solidFill>
                  <a:srgbClr val="595959"/>
                </a:solidFill>
                <a:latin typeface="Arial"/>
                <a:ea typeface="Arial"/>
                <a:cs typeface="Arial"/>
                <a:sym typeface="Arial"/>
                <a:rtl val="0"/>
              </a:rPr>
              <a:t>me</a:t>
            </a:r>
            <a:r>
              <a:rPr lang="en-US" sz="2000" b="0" i="0" u="none" strike="noStrike" cap="none" dirty="0">
                <a:solidFill>
                  <a:srgbClr val="595959"/>
                </a:solidFill>
                <a:latin typeface="Arial"/>
                <a:ea typeface="Arial"/>
                <a:cs typeface="Arial"/>
                <a:sym typeface="Arial"/>
                <a:rtl val="0"/>
              </a:rPr>
              <a:t> of these include :</a:t>
            </a:r>
            <a:endParaRPr lang="en" sz="2000" b="0" i="0" u="none" strike="noStrike" cap="none" baseline="0" dirty="0">
              <a:solidFill>
                <a:srgbClr val="595959"/>
              </a:solidFill>
              <a:latin typeface="Arial"/>
              <a:ea typeface="Arial"/>
              <a:cs typeface="Arial"/>
              <a:sym typeface="Arial"/>
              <a:rtl val="0"/>
            </a:endParaRPr>
          </a:p>
          <a:p>
            <a:pPr marL="914400" marR="0" lvl="3" indent="-228600" algn="l" rtl="0">
              <a:lnSpc>
                <a:spcPct val="90000"/>
              </a:lnSpc>
              <a:spcBef>
                <a:spcPts val="6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rPr>
              <a:t>Hypersexual activity</a:t>
            </a:r>
          </a:p>
          <a:p>
            <a:pPr marL="914400" marR="0" lvl="3" indent="-228600" algn="l" rtl="0">
              <a:lnSpc>
                <a:spcPct val="90000"/>
              </a:lnSpc>
              <a:spcBef>
                <a:spcPts val="600"/>
              </a:spcBef>
              <a:spcAft>
                <a:spcPts val="0"/>
              </a:spcAft>
              <a:buClr>
                <a:schemeClr val="bg1">
                  <a:lumMod val="65000"/>
                </a:schemeClr>
              </a:buClr>
              <a:buSzPct val="75000"/>
              <a:buFont typeface="Noto Symbol"/>
              <a:buChar char="■"/>
            </a:pPr>
            <a:r>
              <a:rPr lang="en" sz="2000" dirty="0">
                <a:solidFill>
                  <a:schemeClr val="tx1">
                    <a:lumMod val="65000"/>
                    <a:lumOff val="35000"/>
                  </a:schemeClr>
                </a:solidFill>
                <a:latin typeface="Arial" panose="020B0604020202020204" pitchFamily="34" charset="0"/>
                <a:cs typeface="Arial" panose="020B0604020202020204" pitchFamily="34" charset="0"/>
              </a:rPr>
              <a:t>Compulsive cleaning</a:t>
            </a:r>
            <a:endPar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endParaRPr>
          </a:p>
          <a:p>
            <a:pPr marL="914400" marR="0" lvl="3" indent="-228600" algn="l" rtl="0">
              <a:lnSpc>
                <a:spcPct val="90000"/>
              </a:lnSpc>
              <a:spcBef>
                <a:spcPts val="600"/>
              </a:spcBef>
              <a:spcAft>
                <a:spcPts val="0"/>
              </a:spcAft>
              <a:buClr>
                <a:schemeClr val="bg1">
                  <a:lumMod val="65000"/>
                </a:schemeClr>
              </a:buClr>
              <a:buSzPct val="75000"/>
              <a:buFont typeface="Noto Symbol"/>
              <a:buChar char="■"/>
            </a:pPr>
            <a:r>
              <a:rPr lang="en" sz="2000" dirty="0">
                <a:solidFill>
                  <a:schemeClr val="tx1">
                    <a:lumMod val="65000"/>
                    <a:lumOff val="35000"/>
                  </a:schemeClr>
                </a:solidFill>
                <a:latin typeface="Arial" panose="020B0604020202020204" pitchFamily="34" charset="0"/>
                <a:cs typeface="Arial" panose="020B0604020202020204" pitchFamily="34" charset="0"/>
              </a:rPr>
              <a:t>The endless tinkering or destruction of our belongings</a:t>
            </a:r>
            <a:endPar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endParaRPr>
          </a:p>
          <a:p>
            <a:pPr marL="914400" marR="0" lvl="3" indent="-228600" algn="l" rtl="0">
              <a:lnSpc>
                <a:spcPct val="90000"/>
              </a:lnSpc>
              <a:spcBef>
                <a:spcPts val="6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rPr>
              <a:t>The insanity and psychosis that can accompany the high…other mental health concerns</a:t>
            </a:r>
          </a:p>
          <a:p>
            <a:pPr marL="914400" marR="0" lvl="3" indent="-228600" algn="l" rtl="0">
              <a:lnSpc>
                <a:spcPct val="90000"/>
              </a:lnSpc>
              <a:spcBef>
                <a:spcPts val="600"/>
              </a:spcBef>
              <a:spcAft>
                <a:spcPts val="0"/>
              </a:spcAft>
              <a:buClr>
                <a:schemeClr val="bg1">
                  <a:lumMod val="65000"/>
                </a:schemeClr>
              </a:buClr>
              <a:buSzPct val="75000"/>
              <a:buFont typeface="Noto Symbol"/>
              <a:buChar char="■"/>
            </a:pPr>
            <a:r>
              <a:rPr lang="en" sz="2000" b="0" i="0" u="none" strike="noStrike" cap="none" baseline="0" dirty="0">
                <a:solidFill>
                  <a:schemeClr val="tx1">
                    <a:lumMod val="65000"/>
                    <a:lumOff val="35000"/>
                  </a:schemeClr>
                </a:solidFill>
                <a:latin typeface="Arial" panose="020B0604020202020204" pitchFamily="34" charset="0"/>
                <a:ea typeface="Arial"/>
                <a:cs typeface="Arial" panose="020B0604020202020204" pitchFamily="34" charset="0"/>
                <a:sym typeface="Arial"/>
                <a:rtl val="0"/>
              </a:rPr>
              <a:t>Seemingly bottomless drop into depression that makes us desperate to use </a:t>
            </a:r>
            <a:r>
              <a:rPr lang="en" sz="2000" dirty="0">
                <a:solidFill>
                  <a:schemeClr val="tx1">
                    <a:lumMod val="65000"/>
                    <a:lumOff val="35000"/>
                  </a:schemeClr>
                </a:solidFill>
                <a:latin typeface="Arial" panose="020B0604020202020204" pitchFamily="34" charset="0"/>
                <a:cs typeface="Arial" panose="020B0604020202020204" pitchFamily="34" charset="0"/>
              </a:rPr>
              <a:t>again</a:t>
            </a:r>
            <a:br>
              <a:rPr lang="en" sz="1800" b="0" i="0" u="none" strike="noStrike" cap="none" baseline="0" dirty="0">
                <a:solidFill>
                  <a:srgbClr val="4C264C"/>
                </a:solidFill>
                <a:latin typeface="Arial"/>
                <a:ea typeface="Arial"/>
                <a:cs typeface="Arial"/>
                <a:sym typeface="Arial"/>
                <a:rtl val="0"/>
              </a:rPr>
            </a:br>
            <a:br>
              <a:rPr lang="en" sz="1800" b="0" i="0" u="none" strike="noStrike" cap="none" baseline="0" dirty="0">
                <a:solidFill>
                  <a:srgbClr val="4C264C"/>
                </a:solidFill>
                <a:latin typeface="Arial"/>
                <a:ea typeface="Arial"/>
                <a:cs typeface="Arial"/>
                <a:sym typeface="Arial"/>
                <a:rtl val="0"/>
              </a:rPr>
            </a:br>
            <a:endParaRPr lang="en" sz="1800" b="0" i="0" u="none" strike="noStrike" cap="none" baseline="0" dirty="0">
              <a:solidFill>
                <a:srgbClr val="4C264C"/>
              </a:solidFill>
              <a:latin typeface="Arial"/>
              <a:ea typeface="Arial"/>
              <a:cs typeface="Arial"/>
              <a:sym typeface="Arial"/>
              <a:rtl val="0"/>
            </a:endParaRPr>
          </a:p>
        </p:txBody>
      </p:sp>
      <p:pic>
        <p:nvPicPr>
          <p:cNvPr id="247" name="Shape 247"/>
          <p:cNvPicPr preferRelativeResize="0"/>
          <p:nvPr/>
        </p:nvPicPr>
        <p:blipFill rotWithShape="1">
          <a:blip r:embed="rId3">
            <a:alphaModFix/>
          </a:blip>
          <a:srcRect/>
          <a:stretch/>
        </p:blipFill>
        <p:spPr>
          <a:xfrm>
            <a:off x="498475" y="6040375"/>
            <a:ext cx="762000" cy="762000"/>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Recovery Begins</a:t>
            </a:r>
          </a:p>
        </p:txBody>
      </p:sp>
      <p:sp>
        <p:nvSpPr>
          <p:cNvPr id="253" name="Shape 253"/>
          <p:cNvSpPr txBox="1">
            <a:spLocks noGrp="1"/>
          </p:cNvSpPr>
          <p:nvPr>
            <p:ph idx="1"/>
          </p:nvPr>
        </p:nvSpPr>
        <p:spPr>
          <a:xfrm>
            <a:off x="498424" y="1736100"/>
            <a:ext cx="7556400" cy="4145100"/>
          </a:xfrm>
          <a:prstGeom prst="rect">
            <a:avLst/>
          </a:prstGeom>
          <a:noFill/>
          <a:ln>
            <a:noFill/>
          </a:ln>
        </p:spPr>
        <p:txBody>
          <a:bodyPr lIns="91425" tIns="45700" rIns="91425" bIns="45700" anchor="t" anchorCtr="0">
            <a:noAutofit/>
          </a:bodyPr>
          <a:lstStyle/>
          <a:p>
            <a:pPr marL="228600" marR="0" lvl="0" indent="-228600" algn="l" rtl="0">
              <a:lnSpc>
                <a:spcPct val="100000"/>
              </a:lnSpc>
              <a:spcBef>
                <a:spcPts val="0"/>
              </a:spcBef>
              <a:spcAft>
                <a:spcPts val="0"/>
              </a:spcAft>
              <a:buClr>
                <a:schemeClr val="bg1">
                  <a:lumMod val="65000"/>
                </a:schemeClr>
              </a:buClr>
              <a:buSzPct val="75000"/>
              <a:buFont typeface="Arial"/>
              <a:buChar char="■"/>
            </a:pPr>
            <a:r>
              <a:rPr lang="en" sz="2000" b="0" i="0" u="none" strike="noStrike" cap="none" baseline="0" dirty="0">
                <a:solidFill>
                  <a:srgbClr val="666666"/>
                </a:solidFill>
                <a:latin typeface="Arial"/>
                <a:ea typeface="Arial"/>
                <a:cs typeface="Arial"/>
                <a:sym typeface="Arial"/>
                <a:rtl val="0"/>
              </a:rPr>
              <a:t>Recovery begins with the addict’s recognition that they are powerless over their addiction and that their life has become unmanageable</a:t>
            </a:r>
          </a:p>
          <a:p>
            <a:pPr marL="228600" marR="0" lvl="0" indent="-228600" algn="l" rtl="0">
              <a:lnSpc>
                <a:spcPct val="100000"/>
              </a:lnSpc>
              <a:spcBef>
                <a:spcPts val="0"/>
              </a:spcBef>
              <a:spcAft>
                <a:spcPts val="0"/>
              </a:spcAft>
              <a:buClr>
                <a:srgbClr val="76337A"/>
              </a:buClr>
              <a:buSzPct val="75000"/>
              <a:buFont typeface="Arial"/>
              <a:buChar char="■"/>
            </a:pPr>
            <a:endParaRPr sz="2000" b="0" i="0" u="none" strike="noStrike" cap="none" baseline="0" dirty="0">
              <a:solidFill>
                <a:srgbClr val="666666"/>
              </a:solidFill>
              <a:latin typeface="Arial"/>
              <a:ea typeface="Arial"/>
              <a:cs typeface="Arial"/>
              <a:sym typeface="Arial"/>
              <a:rtl val="0"/>
            </a:endParaRPr>
          </a:p>
          <a:p>
            <a:pPr marL="228600" marR="0" lvl="0" indent="-228600" algn="l" rtl="0">
              <a:lnSpc>
                <a:spcPct val="10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The foundation of our fellowship is regular attendance at meetings where members discuss how they achieved sobriety and a new outlook on their way of living</a:t>
            </a:r>
          </a:p>
          <a:p>
            <a:pPr marL="228600" marR="0" lvl="0" indent="-228600" algn="l" rtl="0">
              <a:lnSpc>
                <a:spcPct val="100000"/>
              </a:lnSpc>
              <a:spcBef>
                <a:spcPts val="200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We recommend a program of recovery which includes the </a:t>
            </a:r>
            <a:r>
              <a:rPr lang="en" sz="2000" dirty="0">
                <a:solidFill>
                  <a:srgbClr val="595959"/>
                </a:solidFill>
              </a:rPr>
              <a:t>Twelve</a:t>
            </a:r>
            <a:r>
              <a:rPr lang="en" sz="2000" b="0" i="0" u="none" strike="noStrike" cap="none" baseline="0" dirty="0">
                <a:solidFill>
                  <a:srgbClr val="595959"/>
                </a:solidFill>
                <a:latin typeface="Arial"/>
                <a:ea typeface="Arial"/>
                <a:cs typeface="Arial"/>
                <a:sym typeface="Arial"/>
                <a:rtl val="0"/>
              </a:rPr>
              <a:t> Steps of CMA</a:t>
            </a:r>
          </a:p>
        </p:txBody>
      </p:sp>
      <p:pic>
        <p:nvPicPr>
          <p:cNvPr id="254" name="Shape 254"/>
          <p:cNvPicPr preferRelativeResize="0"/>
          <p:nvPr/>
        </p:nvPicPr>
        <p:blipFill rotWithShape="1">
          <a:blip r:embed="rId3">
            <a:alphaModFix/>
          </a:blip>
          <a:srcRect/>
          <a:stretch/>
        </p:blipFill>
        <p:spPr>
          <a:xfrm>
            <a:off x="498475" y="6017100"/>
            <a:ext cx="762000" cy="76200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544856" y="484093"/>
            <a:ext cx="7556312" cy="111610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sp>
        <p:nvSpPr>
          <p:cNvPr id="260" name="Shape 260"/>
          <p:cNvSpPr txBox="1"/>
          <p:nvPr/>
        </p:nvSpPr>
        <p:spPr>
          <a:xfrm>
            <a:off x="1139387" y="2610589"/>
            <a:ext cx="6195899" cy="1991700"/>
          </a:xfrm>
          <a:prstGeom prst="rect">
            <a:avLst/>
          </a:prstGeom>
          <a:noFill/>
          <a:ln>
            <a:noFill/>
          </a:ln>
        </p:spPr>
        <p:txBody>
          <a:bodyPr lIns="91425" tIns="91425" rIns="91425" bIns="91425" anchor="ctr" anchorCtr="0">
            <a:noAutofit/>
          </a:bodyPr>
          <a:lstStyle/>
          <a:p>
            <a:pPr marL="228600" marR="0" lvl="0" indent="-228600" algn="l" rtl="0">
              <a:lnSpc>
                <a:spcPct val="10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Official Survey report released in November 2014</a:t>
            </a:r>
          </a:p>
          <a:p>
            <a:pPr marL="0" marR="0" lvl="0" indent="0" algn="l" rtl="0">
              <a:lnSpc>
                <a:spcPct val="100000"/>
              </a:lnSpc>
              <a:spcBef>
                <a:spcPts val="0"/>
              </a:spcBef>
              <a:spcAft>
                <a:spcPts val="0"/>
              </a:spcAft>
              <a:buClr>
                <a:srgbClr val="76337A"/>
              </a:buClr>
              <a:buFont typeface="Arial"/>
              <a:buNone/>
            </a:pPr>
            <a:endParaRPr sz="2000" b="0" i="0" u="none" strike="noStrike" cap="none" baseline="0" dirty="0">
              <a:solidFill>
                <a:srgbClr val="595959"/>
              </a:solidFill>
              <a:latin typeface="Arial"/>
              <a:ea typeface="Arial"/>
              <a:cs typeface="Arial"/>
              <a:sym typeface="Arial"/>
              <a:rtl val="0"/>
            </a:endParaRPr>
          </a:p>
          <a:p>
            <a:pPr marL="228600" marR="0" lvl="0" indent="-228600" algn="l" rtl="0">
              <a:lnSpc>
                <a:spcPct val="10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Respondents primarily from United States; also received responses from England, Australia and Canada</a:t>
            </a:r>
          </a:p>
          <a:p>
            <a:pPr marL="0" marR="0" lvl="0" indent="0" algn="l" rtl="0">
              <a:lnSpc>
                <a:spcPct val="100000"/>
              </a:lnSpc>
              <a:spcBef>
                <a:spcPts val="0"/>
              </a:spcBef>
              <a:spcAft>
                <a:spcPts val="0"/>
              </a:spcAft>
              <a:buClr>
                <a:srgbClr val="76337A"/>
              </a:buClr>
              <a:buFont typeface="Arial"/>
              <a:buNone/>
            </a:pPr>
            <a:endParaRPr sz="2000" b="0" i="0" u="none" strike="noStrike" cap="none" baseline="0" dirty="0">
              <a:solidFill>
                <a:srgbClr val="595959"/>
              </a:solidFill>
              <a:latin typeface="Arial"/>
              <a:ea typeface="Arial"/>
              <a:cs typeface="Arial"/>
              <a:sym typeface="Arial"/>
              <a:rtl val="0"/>
            </a:endParaRPr>
          </a:p>
          <a:p>
            <a:pPr marL="228600" marR="0" lvl="0" indent="-228600" algn="l" rtl="0">
              <a:lnSpc>
                <a:spcPct val="10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Report can be found online at crystalmeth.org</a:t>
            </a:r>
          </a:p>
          <a:p>
            <a:pPr marL="0" marR="0" lvl="0" indent="0" algn="l" rtl="0">
              <a:lnSpc>
                <a:spcPct val="100000"/>
              </a:lnSpc>
              <a:spcBef>
                <a:spcPts val="0"/>
              </a:spcBef>
              <a:spcAft>
                <a:spcPts val="0"/>
              </a:spcAft>
              <a:buClr>
                <a:srgbClr val="76337A"/>
              </a:buClr>
              <a:buFont typeface="Arial"/>
              <a:buNone/>
            </a:pPr>
            <a:endParaRPr sz="2000" b="0" i="0" u="none" strike="noStrike" cap="none" baseline="0" dirty="0">
              <a:solidFill>
                <a:srgbClr val="595959"/>
              </a:solidFill>
              <a:latin typeface="Arial"/>
              <a:ea typeface="Arial"/>
              <a:cs typeface="Arial"/>
              <a:sym typeface="Arial"/>
              <a:rtl val="0"/>
            </a:endParaRPr>
          </a:p>
          <a:p>
            <a:pPr marL="228600" marR="0" lvl="0" indent="-228600" algn="l" rtl="0">
              <a:lnSpc>
                <a:spcPct val="100000"/>
              </a:lnSpc>
              <a:spcBef>
                <a:spcPts val="0"/>
              </a:spcBef>
              <a:spcAft>
                <a:spcPts val="0"/>
              </a:spcAft>
              <a:buClr>
                <a:schemeClr val="bg1">
                  <a:lumMod val="65000"/>
                </a:schemeClr>
              </a:buClr>
              <a:buSzPct val="75000"/>
              <a:buFont typeface="Noto Symbol"/>
              <a:buChar char="■"/>
            </a:pPr>
            <a:r>
              <a:rPr lang="en" sz="2000" b="0" i="0" u="none" strike="noStrike" cap="none" baseline="0" dirty="0">
                <a:solidFill>
                  <a:srgbClr val="595959"/>
                </a:solidFill>
                <a:latin typeface="Arial"/>
                <a:ea typeface="Arial"/>
                <a:cs typeface="Arial"/>
                <a:sym typeface="Arial"/>
                <a:rtl val="0"/>
              </a:rPr>
              <a:t>Survey is not statistical analysis; rather a snapshot</a:t>
            </a:r>
          </a:p>
          <a:p>
            <a:pPr marL="228600" marR="0" lvl="0" indent="-139700" algn="l" rtl="0">
              <a:lnSpc>
                <a:spcPct val="100000"/>
              </a:lnSpc>
              <a:spcBef>
                <a:spcPts val="0"/>
              </a:spcBef>
              <a:spcAft>
                <a:spcPts val="0"/>
              </a:spcAft>
              <a:buClr>
                <a:srgbClr val="76337A"/>
              </a:buClr>
              <a:buFont typeface="Noto Symbol"/>
              <a:buNone/>
            </a:pPr>
            <a:endParaRPr sz="2000" b="0" i="0" u="none" strike="noStrike" cap="none" baseline="0" dirty="0">
              <a:solidFill>
                <a:srgbClr val="595959"/>
              </a:solidFill>
              <a:latin typeface="Arial"/>
              <a:ea typeface="Arial"/>
              <a:cs typeface="Arial"/>
              <a:sym typeface="Arial"/>
              <a:rtl val="0"/>
            </a:endParaRPr>
          </a:p>
          <a:p>
            <a:pPr marL="0" marR="0" lvl="0" indent="0" algn="l" rtl="0">
              <a:lnSpc>
                <a:spcPct val="100000"/>
              </a:lnSpc>
              <a:spcBef>
                <a:spcPts val="2000"/>
              </a:spcBef>
              <a:spcAft>
                <a:spcPts val="0"/>
              </a:spcAft>
              <a:buClr>
                <a:srgbClr val="000000"/>
              </a:buClr>
              <a:buFont typeface="Arial"/>
              <a:buNone/>
            </a:pPr>
            <a:endParaRPr sz="2000" b="0" i="0" u="none" strike="noStrike" cap="none" baseline="0" dirty="0">
              <a:solidFill>
                <a:srgbClr val="595959"/>
              </a:solidFill>
              <a:latin typeface="Arial"/>
              <a:ea typeface="Arial"/>
              <a:cs typeface="Arial"/>
              <a:sym typeface="Arial"/>
              <a:rtl val="0"/>
            </a:endParaRPr>
          </a:p>
        </p:txBody>
      </p:sp>
      <p:pic>
        <p:nvPicPr>
          <p:cNvPr id="261" name="Shape 261"/>
          <p:cNvPicPr preferRelativeResize="0"/>
          <p:nvPr/>
        </p:nvPicPr>
        <p:blipFill rotWithShape="1">
          <a:blip r:embed="rId3">
            <a:alphaModFix/>
          </a:blip>
          <a:srcRect/>
          <a:stretch/>
        </p:blipFill>
        <p:spPr>
          <a:xfrm>
            <a:off x="544850" y="6017075"/>
            <a:ext cx="762000" cy="7620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544856" y="484093"/>
            <a:ext cx="7556400" cy="11160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267" name="Shape 267"/>
          <p:cNvPicPr preferRelativeResize="0"/>
          <p:nvPr/>
        </p:nvPicPr>
        <p:blipFill rotWithShape="1">
          <a:blip r:embed="rId3">
            <a:alphaModFix/>
          </a:blip>
          <a:srcRect/>
          <a:stretch/>
        </p:blipFill>
        <p:spPr>
          <a:xfrm>
            <a:off x="664910" y="1524115"/>
            <a:ext cx="7316400" cy="4332900"/>
          </a:xfrm>
          <a:prstGeom prst="rect">
            <a:avLst/>
          </a:prstGeom>
          <a:noFill/>
          <a:ln>
            <a:noFill/>
          </a:ln>
        </p:spPr>
      </p:pic>
      <p:pic>
        <p:nvPicPr>
          <p:cNvPr id="268" name="Shape 268"/>
          <p:cNvPicPr preferRelativeResize="0"/>
          <p:nvPr/>
        </p:nvPicPr>
        <p:blipFill rotWithShape="1">
          <a:blip r:embed="rId4">
            <a:alphaModFix/>
          </a:blip>
          <a:srcRect/>
          <a:stretch/>
        </p:blipFill>
        <p:spPr>
          <a:xfrm>
            <a:off x="544850" y="6028725"/>
            <a:ext cx="762000" cy="76200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544856" y="484093"/>
            <a:ext cx="7556400" cy="74203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3600" b="0" i="0" u="none" strike="noStrike" cap="none" baseline="0">
                <a:solidFill>
                  <a:schemeClr val="accent1"/>
                </a:solidFill>
                <a:latin typeface="Arial"/>
                <a:ea typeface="Arial"/>
                <a:cs typeface="Arial"/>
                <a:sym typeface="Arial"/>
                <a:rtl val="0"/>
              </a:rPr>
              <a:t>Membership Survey</a:t>
            </a:r>
          </a:p>
        </p:txBody>
      </p:sp>
      <p:pic>
        <p:nvPicPr>
          <p:cNvPr id="274" name="Shape 274"/>
          <p:cNvPicPr preferRelativeResize="0"/>
          <p:nvPr/>
        </p:nvPicPr>
        <p:blipFill rotWithShape="1">
          <a:blip r:embed="rId3">
            <a:alphaModFix/>
          </a:blip>
          <a:srcRect/>
          <a:stretch/>
        </p:blipFill>
        <p:spPr>
          <a:xfrm>
            <a:off x="1801456" y="1493928"/>
            <a:ext cx="5811000" cy="4343400"/>
          </a:xfrm>
          <a:prstGeom prst="rect">
            <a:avLst/>
          </a:prstGeom>
          <a:noFill/>
          <a:ln>
            <a:noFill/>
          </a:ln>
        </p:spPr>
      </p:pic>
      <p:sp>
        <p:nvSpPr>
          <p:cNvPr id="275" name="Shape 275"/>
          <p:cNvSpPr txBox="1"/>
          <p:nvPr/>
        </p:nvSpPr>
        <p:spPr>
          <a:xfrm>
            <a:off x="3058056" y="5700078"/>
            <a:ext cx="3297925" cy="37101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Arial"/>
              <a:buNone/>
            </a:pPr>
            <a:r>
              <a:rPr lang="en" sz="1500" b="0" i="0" u="none" strike="noStrike" cap="none" baseline="0">
                <a:solidFill>
                  <a:schemeClr val="accent1"/>
                </a:solidFill>
                <a:latin typeface="Arial"/>
                <a:ea typeface="Arial"/>
                <a:cs typeface="Arial"/>
                <a:sym typeface="Arial"/>
                <a:rtl val="0"/>
              </a:rPr>
              <a:t>Note : multi-response was permitted</a:t>
            </a:r>
          </a:p>
        </p:txBody>
      </p:sp>
      <p:pic>
        <p:nvPicPr>
          <p:cNvPr id="276" name="Shape 276"/>
          <p:cNvPicPr preferRelativeResize="0"/>
          <p:nvPr/>
        </p:nvPicPr>
        <p:blipFill rotWithShape="1">
          <a:blip r:embed="rId4">
            <a:alphaModFix/>
          </a:blip>
          <a:srcRect/>
          <a:stretch/>
        </p:blipFill>
        <p:spPr>
          <a:xfrm>
            <a:off x="544850" y="6017100"/>
            <a:ext cx="762000" cy="762000"/>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TotalTime>
  <Words>767</Words>
  <Application>Microsoft Macintosh PowerPoint</Application>
  <PresentationFormat>On-screen Show (4:3)</PresentationFormat>
  <Paragraphs>79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Noto Symbol</vt:lpstr>
      <vt:lpstr>Office Theme</vt:lpstr>
      <vt:lpstr>If someone you know has a problem with crystal meth... </vt:lpstr>
      <vt:lpstr>What is Crystal Meth Anonymous? </vt:lpstr>
      <vt:lpstr>Crystal Meth Anonymous Does Not:</vt:lpstr>
      <vt:lpstr>How Does CMA Work?  </vt:lpstr>
      <vt:lpstr>How is CMA Different From Other  Twelve Step Fellowships?</vt:lpstr>
      <vt:lpstr>Recovery Begins</vt:lpstr>
      <vt:lpstr>Membership Survey</vt:lpstr>
      <vt:lpstr>Membership Survey</vt:lpstr>
      <vt:lpstr>Membership Survey</vt:lpstr>
      <vt:lpstr>Membership Survey</vt:lpstr>
      <vt:lpstr>Membership Survey</vt:lpstr>
      <vt:lpstr>Membership Survey</vt:lpstr>
      <vt:lpstr>Membership Survey</vt:lpstr>
      <vt:lpstr>Membership Survey</vt:lpstr>
      <vt:lpstr>Membership Survey</vt:lpstr>
      <vt:lpstr>Membership Survey</vt:lpstr>
      <vt:lpstr>Membership Survey</vt:lpstr>
      <vt:lpstr>Providing Meetings for Addicts in Facilities and Institutions</vt:lpstr>
      <vt:lpstr>Providing Information to Friends and Family</vt:lpstr>
      <vt:lpstr>How to Contact CMA</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someone you know has a problem with crystal meth...</dc:title>
  <dc:creator>Tanner Warner</dc:creator>
  <cp:lastModifiedBy>Jonathan Moll</cp:lastModifiedBy>
  <cp:revision>38</cp:revision>
  <dcterms:modified xsi:type="dcterms:W3CDTF">2018-03-16T11:33:41Z</dcterms:modified>
</cp:coreProperties>
</file>